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4"/>
  </p:sldMasterIdLst>
  <p:notesMasterIdLst>
    <p:notesMasterId r:id="rId37"/>
  </p:notesMasterIdLst>
  <p:handoutMasterIdLst>
    <p:handoutMasterId r:id="rId38"/>
  </p:handoutMasterIdLst>
  <p:sldIdLst>
    <p:sldId id="318" r:id="rId5"/>
    <p:sldId id="269" r:id="rId6"/>
    <p:sldId id="346" r:id="rId7"/>
    <p:sldId id="363" r:id="rId8"/>
    <p:sldId id="360" r:id="rId9"/>
    <p:sldId id="359" r:id="rId10"/>
    <p:sldId id="361" r:id="rId11"/>
    <p:sldId id="341" r:id="rId12"/>
    <p:sldId id="365" r:id="rId13"/>
    <p:sldId id="349" r:id="rId14"/>
    <p:sldId id="350" r:id="rId15"/>
    <p:sldId id="351" r:id="rId16"/>
    <p:sldId id="353" r:id="rId17"/>
    <p:sldId id="354" r:id="rId18"/>
    <p:sldId id="356" r:id="rId19"/>
    <p:sldId id="355" r:id="rId20"/>
    <p:sldId id="357" r:id="rId21"/>
    <p:sldId id="352" r:id="rId22"/>
    <p:sldId id="358" r:id="rId23"/>
    <p:sldId id="362" r:id="rId24"/>
    <p:sldId id="321" r:id="rId25"/>
    <p:sldId id="280" r:id="rId26"/>
    <p:sldId id="314" r:id="rId27"/>
    <p:sldId id="298" r:id="rId28"/>
    <p:sldId id="303" r:id="rId29"/>
    <p:sldId id="300" r:id="rId30"/>
    <p:sldId id="322" r:id="rId31"/>
    <p:sldId id="304" r:id="rId32"/>
    <p:sldId id="306" r:id="rId33"/>
    <p:sldId id="308" r:id="rId34"/>
    <p:sldId id="366" r:id="rId35"/>
    <p:sldId id="259" r:id="rId36"/>
  </p:sldIdLst>
  <p:sldSz cx="9144000" cy="6858000" type="screen4x3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1D2B"/>
    <a:srgbClr val="BF2F37"/>
    <a:srgbClr val="898989"/>
    <a:srgbClr val="5B5647"/>
    <a:srgbClr val="AAA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47" autoAdjust="0"/>
    <p:restoredTop sz="94681" autoAdjust="0"/>
  </p:normalViewPr>
  <p:slideViewPr>
    <p:cSldViewPr>
      <p:cViewPr varScale="1">
        <p:scale>
          <a:sx n="106" d="100"/>
          <a:sy n="106" d="100"/>
        </p:scale>
        <p:origin x="133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415" cy="496332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084" y="0"/>
            <a:ext cx="2890414" cy="496332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AA5601-097E-467A-A2F8-118316E9EA4C}" type="datetimeFigureOut">
              <a:rPr lang="en-GB"/>
              <a:pPr>
                <a:defRPr/>
              </a:pPr>
              <a:t>27/09/2021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716"/>
            <a:ext cx="2890415" cy="496332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084" y="9428716"/>
            <a:ext cx="2890414" cy="496332"/>
          </a:xfrm>
          <a:prstGeom prst="rect">
            <a:avLst/>
          </a:prstGeom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F78FD-AEF6-43F3-8AFB-E3B7C226F4A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51469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415" cy="496332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084" y="0"/>
            <a:ext cx="2890414" cy="496332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B6871B-9407-475B-86CE-16E19037E421}" type="datetimeFigureOut">
              <a:rPr lang="en-GB"/>
              <a:pPr>
                <a:defRPr/>
              </a:pPr>
              <a:t>27/09/2021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6" tIns="45793" rIns="91586" bIns="45793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386" y="4715153"/>
            <a:ext cx="5334317" cy="4466987"/>
          </a:xfrm>
          <a:prstGeom prst="rect">
            <a:avLst/>
          </a:prstGeom>
        </p:spPr>
        <p:txBody>
          <a:bodyPr vert="horz" lIns="91586" tIns="45793" rIns="91586" bIns="4579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716"/>
            <a:ext cx="2890415" cy="496332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084" y="9428716"/>
            <a:ext cx="2890414" cy="496332"/>
          </a:xfrm>
          <a:prstGeom prst="rect">
            <a:avLst/>
          </a:prstGeom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90709B-397B-4006-A41A-8FF34F2B55E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3928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139" indent="-28620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829" indent="-2289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760" indent="-2289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692" indent="-2289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623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555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486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418" indent="-228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E71539-00C3-4DE1-B7EC-65E5F46A4828}" type="slidenum">
              <a:rPr lang="en-GB" altLang="en-US" smtClean="0">
                <a:latin typeface="Calibri" panose="020F0502020204030204" pitchFamily="34" charset="0"/>
              </a:rPr>
              <a:pPr/>
              <a:t>1</a:t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98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42504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90709B-397B-4006-A41A-8FF34F2B55EF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0490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90709B-397B-4006-A41A-8FF34F2B55EF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15207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09972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7009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220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0477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8527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systematic search can best be applied to a well-defined and precise research or clinical question. Questions that are too broad or too vague cannot be answered easily in a systematic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90709B-397B-4006-A41A-8FF34F2B55EF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829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16405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98668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4858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32516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49EA6-341E-4A8D-AFE7-A5B43EFD9BF4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45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07504" y="6376243"/>
            <a:ext cx="1491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MSc Public Health/ Epidemiology</a:t>
            </a:r>
          </a:p>
        </p:txBody>
      </p:sp>
      <p:sp>
        <p:nvSpPr>
          <p:cNvPr id="9" name="Date Placeholder 6"/>
          <p:cNvSpPr txBox="1">
            <a:spLocks/>
          </p:cNvSpPr>
          <p:nvPr userDrawn="1"/>
        </p:nvSpPr>
        <p:spPr>
          <a:xfrm>
            <a:off x="7308304" y="522958"/>
            <a:ext cx="2781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/>
              <a:t>Bristol Medical School </a:t>
            </a:r>
            <a:endParaRPr lang="en-GB" dirty="0"/>
          </a:p>
        </p:txBody>
      </p:sp>
      <p:pic>
        <p:nvPicPr>
          <p:cNvPr id="10" name="Picture 7" descr="logo-ltr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85750"/>
            <a:ext cx="19446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84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191822" cy="4836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25C0FF-63BC-4EA1-8212-B7564F1B0974}"/>
              </a:ext>
            </a:extLst>
          </p:cNvPr>
          <p:cNvSpPr txBox="1">
            <a:spLocks/>
          </p:cNvSpPr>
          <p:nvPr userDrawn="1"/>
        </p:nvSpPr>
        <p:spPr>
          <a:xfrm>
            <a:off x="107504" y="6376243"/>
            <a:ext cx="1491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MSc Public Health/ Epidemiology</a:t>
            </a:r>
          </a:p>
        </p:txBody>
      </p:sp>
    </p:spTree>
    <p:extLst>
      <p:ext uri="{BB962C8B-B14F-4D97-AF65-F5344CB8AC3E}">
        <p14:creationId xmlns:p14="http://schemas.microsoft.com/office/powerpoint/2010/main" val="144287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EF248A1-10B3-4F9D-A20E-1F0616571932}"/>
              </a:ext>
            </a:extLst>
          </p:cNvPr>
          <p:cNvSpPr txBox="1">
            <a:spLocks/>
          </p:cNvSpPr>
          <p:nvPr userDrawn="1"/>
        </p:nvSpPr>
        <p:spPr>
          <a:xfrm>
            <a:off x="107504" y="6381328"/>
            <a:ext cx="1491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MSc Public Health/ Epidemiology</a:t>
            </a:r>
          </a:p>
        </p:txBody>
      </p:sp>
    </p:spTree>
    <p:extLst>
      <p:ext uri="{BB962C8B-B14F-4D97-AF65-F5344CB8AC3E}">
        <p14:creationId xmlns:p14="http://schemas.microsoft.com/office/powerpoint/2010/main" val="388360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1470059"/>
            <a:ext cx="4105151" cy="4692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9" y="1470059"/>
            <a:ext cx="4105151" cy="4692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E0F7A1-B006-4D03-8EF7-14A775E0EEB6}"/>
              </a:ext>
            </a:extLst>
          </p:cNvPr>
          <p:cNvSpPr txBox="1">
            <a:spLocks/>
          </p:cNvSpPr>
          <p:nvPr userDrawn="1"/>
        </p:nvSpPr>
        <p:spPr>
          <a:xfrm>
            <a:off x="107504" y="6381328"/>
            <a:ext cx="1491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MSc Public Health/ Epidemiology</a:t>
            </a:r>
          </a:p>
        </p:txBody>
      </p:sp>
    </p:spTree>
    <p:extLst>
      <p:ext uri="{BB962C8B-B14F-4D97-AF65-F5344CB8AC3E}">
        <p14:creationId xmlns:p14="http://schemas.microsoft.com/office/powerpoint/2010/main" val="234370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6512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215" y="1681163"/>
            <a:ext cx="41567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215" y="2505075"/>
            <a:ext cx="41567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9992" y="1681163"/>
            <a:ext cx="41567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9992" y="2505075"/>
            <a:ext cx="41567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F6E1D-CC0D-475E-83C1-62D9589DC6D6}"/>
              </a:ext>
            </a:extLst>
          </p:cNvPr>
          <p:cNvSpPr txBox="1">
            <a:spLocks/>
          </p:cNvSpPr>
          <p:nvPr userDrawn="1"/>
        </p:nvSpPr>
        <p:spPr>
          <a:xfrm>
            <a:off x="107504" y="6381328"/>
            <a:ext cx="1491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MSc Public Health/ Epidemiology</a:t>
            </a:r>
          </a:p>
        </p:txBody>
      </p:sp>
    </p:spTree>
    <p:extLst>
      <p:ext uri="{BB962C8B-B14F-4D97-AF65-F5344CB8AC3E}">
        <p14:creationId xmlns:p14="http://schemas.microsoft.com/office/powerpoint/2010/main" val="105114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790722-DA41-48D6-96A3-494682336108}"/>
              </a:ext>
            </a:extLst>
          </p:cNvPr>
          <p:cNvSpPr txBox="1">
            <a:spLocks/>
          </p:cNvSpPr>
          <p:nvPr userDrawn="1"/>
        </p:nvSpPr>
        <p:spPr>
          <a:xfrm>
            <a:off x="111336" y="6381328"/>
            <a:ext cx="1491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MSc Public Health/ Epidemiology</a:t>
            </a:r>
          </a:p>
        </p:txBody>
      </p:sp>
    </p:spTree>
    <p:extLst>
      <p:ext uri="{BB962C8B-B14F-4D97-AF65-F5344CB8AC3E}">
        <p14:creationId xmlns:p14="http://schemas.microsoft.com/office/powerpoint/2010/main" val="5710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260649"/>
            <a:ext cx="78867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331152"/>
            <a:ext cx="8264525" cy="4845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756" y="6407272"/>
            <a:ext cx="20574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MSc Epidemiology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D9514-D877-4323-A8E7-3B86E468D1F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0825" y="1196752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50825" y="6283102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address.gif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775" y="6417502"/>
            <a:ext cx="987499" cy="24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76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BF2F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hyperlink" Target="https://www.sign.ac.uk/search-filters.html" TargetMode="External"/><Relationship Id="rId4" Type="http://schemas.openxmlformats.org/officeDocument/2006/relationships/hyperlink" Target="http://www.york.ac.uk/inst/crd/intertasc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qdtopen.proquest.com/search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earch.ndltd.org/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www.dart-europe.eu/basic-search.php" TargetMode="External"/><Relationship Id="rId11" Type="http://schemas.openxmlformats.org/officeDocument/2006/relationships/hyperlink" Target="http://www.opengrey.eu/" TargetMode="External"/><Relationship Id="rId5" Type="http://schemas.openxmlformats.org/officeDocument/2006/relationships/hyperlink" Target="http://ethos.bl.uk/Home.do" TargetMode="External"/><Relationship Id="rId10" Type="http://schemas.openxmlformats.org/officeDocument/2006/relationships/hyperlink" Target="http://documents.worldbank.org/curated/en/home" TargetMode="External"/><Relationship Id="rId4" Type="http://schemas.openxmlformats.org/officeDocument/2006/relationships/notesSlide" Target="../notesSlides/notesSlide14.xml"/><Relationship Id="rId9" Type="http://schemas.openxmlformats.org/officeDocument/2006/relationships/hyperlink" Target="http://www.who.int/library/databases/en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istemonikos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ppi.ioe.ac.uk/webdatabases/Search.aspx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crd.york.ac.uk/crdweb/Homepage.asp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journalslibrary.nihr.ac.uk/HTA/#/" TargetMode="External"/><Relationship Id="rId10" Type="http://schemas.openxmlformats.org/officeDocument/2006/relationships/hyperlink" Target="http://www.3ieimpact.org/en/evidence/systematic-reviews/" TargetMode="External"/><Relationship Id="rId4" Type="http://schemas.openxmlformats.org/officeDocument/2006/relationships/hyperlink" Target="https://www.cochranelibrary.com/" TargetMode="External"/><Relationship Id="rId9" Type="http://schemas.openxmlformats.org/officeDocument/2006/relationships/hyperlink" Target="https://www.healthevidence.org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ipdatabase.com/" TargetMode="Externa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ppi.ioe.ac.uk/webdatabases4/Intro.aspx?ID=12" TargetMode="External"/><Relationship Id="rId12" Type="http://schemas.openxmlformats.org/officeDocument/2006/relationships/hyperlink" Target="http://lilacs.bvsalud.org/en/" TargetMode="Externa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://www.globalhealthlibrary.net/php/index.php" TargetMode="External"/><Relationship Id="rId11" Type="http://schemas.openxmlformats.org/officeDocument/2006/relationships/hyperlink" Target="https://koreamed.org/" TargetMode="External"/><Relationship Id="rId5" Type="http://schemas.openxmlformats.org/officeDocument/2006/relationships/hyperlink" Target="https://www.cochranelibrary.com/" TargetMode="External"/><Relationship Id="rId10" Type="http://schemas.openxmlformats.org/officeDocument/2006/relationships/hyperlink" Target="http://indmed.nic.in/" TargetMode="External"/><Relationship Id="rId4" Type="http://schemas.openxmlformats.org/officeDocument/2006/relationships/hyperlink" Target="https://www.ncbi.nlm.nih.gov/pubmed/" TargetMode="External"/><Relationship Id="rId9" Type="http://schemas.openxmlformats.org/officeDocument/2006/relationships/hyperlink" Target="http://indexmedicus.afro.who.int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in.ac.jp/ctr/index/htm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isrctn.org/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://www.clinicaltrials.gov/" TargetMode="External"/><Relationship Id="rId11" Type="http://schemas.openxmlformats.org/officeDocument/2006/relationships/hyperlink" Target="http://www.who.int/ictrp/en/" TargetMode="External"/><Relationship Id="rId5" Type="http://schemas.openxmlformats.org/officeDocument/2006/relationships/hyperlink" Target="http://www.anzctr.org.au/" TargetMode="External"/><Relationship Id="rId10" Type="http://schemas.openxmlformats.org/officeDocument/2006/relationships/hyperlink" Target="http://www.clinicaltrialsregister.eu/" TargetMode="External"/><Relationship Id="rId4" Type="http://schemas.openxmlformats.org/officeDocument/2006/relationships/notesSlide" Target="../notesSlides/notesSlide15.xml"/><Relationship Id="rId9" Type="http://schemas.openxmlformats.org/officeDocument/2006/relationships/hyperlink" Target="http://www.trialregister.nl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hyperlink" Target="http://www.prisma-statement.org/" TargetMode="Externa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26.tiff"/><Relationship Id="rId4" Type="http://schemas.openxmlformats.org/officeDocument/2006/relationships/hyperlink" Target="http://www.training.cochrane.org/handboo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tiff"/><Relationship Id="rId11" Type="http://schemas.openxmlformats.org/officeDocument/2006/relationships/image" Target="../media/image10.tiff"/><Relationship Id="rId5" Type="http://schemas.openxmlformats.org/officeDocument/2006/relationships/image" Target="../media/image5.png"/><Relationship Id="rId10" Type="http://schemas.openxmlformats.org/officeDocument/2006/relationships/image" Target="../media/image9.tif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8642350" cy="11513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altLang="en-US" sz="4000" dirty="0"/>
              <a:t>Bristol Medical School</a:t>
            </a: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2675286" y="3284984"/>
            <a:ext cx="4418384" cy="1616796"/>
          </a:xfrm>
        </p:spPr>
        <p:txBody>
          <a:bodyPr>
            <a:normAutofit fontScale="85000" lnSpcReduction="20000"/>
          </a:bodyPr>
          <a:lstStyle/>
          <a:p>
            <a:endParaRPr lang="en-GB" altLang="en-US" sz="1800" dirty="0"/>
          </a:p>
          <a:p>
            <a:r>
              <a:rPr lang="en-GB" altLang="en-US" sz="3600" dirty="0"/>
              <a:t>Systematic Reviews</a:t>
            </a:r>
            <a:br>
              <a:rPr lang="en-GB" altLang="en-US" sz="3600" dirty="0"/>
            </a:br>
            <a:r>
              <a:rPr lang="en-GB" altLang="en-US" sz="3600" dirty="0"/>
              <a:t>Searching for Studies </a:t>
            </a:r>
          </a:p>
          <a:p>
            <a:r>
              <a:rPr lang="en-GB" altLang="en-US" dirty="0"/>
              <a:t>Sarah Dawson </a:t>
            </a:r>
            <a:br>
              <a:rPr lang="en-GB" altLang="en-US" dirty="0"/>
            </a:br>
            <a:r>
              <a:rPr lang="en-GB" altLang="en-US" sz="2000" dirty="0"/>
              <a:t>(</a:t>
            </a:r>
            <a:r>
              <a:rPr lang="en-GB" altLang="en-US" sz="2000" dirty="0" err="1"/>
              <a:t>sarah.dawson@bristol.ac.uk</a:t>
            </a:r>
            <a:r>
              <a:rPr lang="en-GB" altLang="en-US" sz="2000" dirty="0"/>
              <a:t>)</a:t>
            </a:r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</p:txBody>
      </p:sp>
      <p:pic>
        <p:nvPicPr>
          <p:cNvPr id="6" name="Recorded-Sound-1" descr="Recorded-Sound-1">
            <a:hlinkClick r:id="" action="ppaction://media"/>
            <a:extLst>
              <a:ext uri="{FF2B5EF4-FFF2-40B4-BE49-F238E27FC236}">
                <a16:creationId xmlns:a16="http://schemas.microsoft.com/office/drawing/2014/main" id="{8822E8E1-7085-E049-96EC-C4D39D52E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3012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9306-0860-43D6-A05D-2CBCFE9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48072"/>
          </a:xfrm>
        </p:spPr>
        <p:txBody>
          <a:bodyPr>
            <a:normAutofit/>
          </a:bodyPr>
          <a:lstStyle/>
          <a:p>
            <a:r>
              <a:rPr lang="en-GB" dirty="0"/>
              <a:t>Bibliographic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98D5-FC99-4D02-B353-5E0BA314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1008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Key to successful information retrieval is to recognize that, on the whole, you are </a:t>
            </a:r>
            <a:r>
              <a:rPr lang="en-GB" sz="2400" b="1" dirty="0"/>
              <a:t>searching a short summary</a:t>
            </a:r>
            <a:r>
              <a:rPr lang="en-GB" sz="2400" dirty="0"/>
              <a:t>, </a:t>
            </a:r>
            <a:r>
              <a:rPr lang="en-GB" sz="2400" b="1" dirty="0"/>
              <a:t>a bibliographic record </a:t>
            </a:r>
            <a:r>
              <a:rPr lang="en-GB" sz="2400" dirty="0"/>
              <a:t>(title, abstract, keywords) NOT the full-text article</a:t>
            </a:r>
          </a:p>
          <a:p>
            <a:pPr marL="0" indent="0">
              <a:buNone/>
            </a:pP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BEDAC-23C4-C24B-8369-AA5AB88D749A}"/>
              </a:ext>
            </a:extLst>
          </p:cNvPr>
          <p:cNvSpPr txBox="1"/>
          <p:nvPr/>
        </p:nvSpPr>
        <p:spPr>
          <a:xfrm>
            <a:off x="323528" y="2369200"/>
            <a:ext cx="8640960" cy="372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Authors</a:t>
            </a:r>
            <a:r>
              <a:rPr lang="en-GB" dirty="0"/>
              <a:t>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Howie S, Bottomley C,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Chimah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O et al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Article Title</a:t>
            </a:r>
            <a:r>
              <a:rPr lang="en-GB" dirty="0"/>
              <a:t>: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Zinc as an adjunct therapy in the management of severe pneumonia among Gambian children: randomized controlled trial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Source</a:t>
            </a:r>
            <a:r>
              <a:rPr lang="en-GB" dirty="0"/>
              <a:t>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Journal of Global Health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Abstract</a:t>
            </a:r>
            <a:r>
              <a:rPr lang="en-GB" dirty="0"/>
              <a:t>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We assessed the benefit of adjunct zinc therapy for severe pneumonia in children …. This was a randomized, parallel group, double-blind, placebo-controlled trial …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Subject Headings (</a:t>
            </a:r>
            <a:r>
              <a:rPr lang="en-GB" b="1" dirty="0" err="1"/>
              <a:t>MeSH</a:t>
            </a:r>
            <a:r>
              <a:rPr lang="en-GB" b="1" dirty="0"/>
              <a:t>):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*Child; Double-Blind Method; Adjuvants, Pharmaceutic /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tu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[Therapeutic Use]; Gambia; *Pneumonia/dt [Drug Therapy]; *Zinc/df [Deficiency]; *Zinc/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tu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[Therapeutic Use]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Publication Type: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Journal Article. Randomized Controlled Trial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Trial ID: 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ISRCTN33548493</a:t>
            </a:r>
          </a:p>
        </p:txBody>
      </p:sp>
      <p:pic>
        <p:nvPicPr>
          <p:cNvPr id="5" name="Audio Recording 13 Oct 2020 at 13:05:25" descr="Audio Recording 13 Oct 2020 at 13:05:25">
            <a:hlinkClick r:id="" action="ppaction://media"/>
            <a:extLst>
              <a:ext uri="{FF2B5EF4-FFF2-40B4-BE49-F238E27FC236}">
                <a16:creationId xmlns:a16="http://schemas.microsoft.com/office/drawing/2014/main" id="{2561B53A-B00B-D345-8D9A-215DB1942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7672" y="51828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9306-0860-43D6-A05D-2CBCFE9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48072"/>
          </a:xfrm>
        </p:spPr>
        <p:txBody>
          <a:bodyPr>
            <a:normAutofit/>
          </a:bodyPr>
          <a:lstStyle/>
          <a:p>
            <a:r>
              <a:rPr lang="en-GB" dirty="0"/>
              <a:t>Bibliographic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98D5-FC99-4D02-B353-5E0BA314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Some records may have no abstract!</a:t>
            </a:r>
          </a:p>
          <a:p>
            <a:pPr marL="0" indent="0">
              <a:buNone/>
            </a:pP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BEDAC-23C4-C24B-8369-AA5AB88D749A}"/>
              </a:ext>
            </a:extLst>
          </p:cNvPr>
          <p:cNvSpPr txBox="1"/>
          <p:nvPr/>
        </p:nvSpPr>
        <p:spPr>
          <a:xfrm>
            <a:off x="575556" y="2204864"/>
            <a:ext cx="7992888" cy="3575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Authors</a:t>
            </a:r>
            <a:r>
              <a:rPr lang="en-GB" dirty="0"/>
              <a:t>: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Folwaczny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, C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Article Title</a:t>
            </a:r>
            <a:r>
              <a:rPr lang="en-GB" dirty="0"/>
              <a:t>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[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Role of zinc in treatment of acute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diarrhea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]. [German]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Original Title: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Die Rolle von Zink in der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Behandlung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der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akuten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Diarrhoe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Source</a:t>
            </a:r>
            <a:r>
              <a:rPr lang="en-GB" dirty="0"/>
              <a:t>: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Zeitschrift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fur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Gastroenterologie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Abstract</a:t>
            </a:r>
            <a:r>
              <a:rPr lang="en-GB" dirty="0"/>
              <a:t>: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Author Assigned Keywords</a:t>
            </a:r>
            <a:r>
              <a:rPr lang="en-GB" dirty="0"/>
              <a:t>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-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Subject Headings (</a:t>
            </a:r>
            <a:r>
              <a:rPr lang="en-GB" b="1" dirty="0" err="1"/>
              <a:t>MeSH</a:t>
            </a:r>
            <a:r>
              <a:rPr lang="en-GB" b="1" dirty="0"/>
              <a:t>):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Child, Preschool; *Developing Countries; *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Diarrhea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, Infantile /dt [Drug Therapy]; Double-Blind Method; India; Infant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*Zinc / ad [Administration &amp; Dosage]</a:t>
            </a:r>
            <a:endParaRPr lang="en-GB" b="1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1" dirty="0"/>
              <a:t>Publication Type: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Randomized Controlled Trial</a:t>
            </a:r>
          </a:p>
          <a:p>
            <a:endParaRPr lang="en-US" dirty="0"/>
          </a:p>
        </p:txBody>
      </p:sp>
      <p:pic>
        <p:nvPicPr>
          <p:cNvPr id="5" name="Audio Recording 13 Oct 2020 at 13:08:51" descr="Audio Recording 13 Oct 2020 at 13:08:51">
            <a:hlinkClick r:id="" action="ppaction://media"/>
            <a:extLst>
              <a:ext uri="{FF2B5EF4-FFF2-40B4-BE49-F238E27FC236}">
                <a16:creationId xmlns:a16="http://schemas.microsoft.com/office/drawing/2014/main" id="{E2F88EA3-EC33-674F-BFDB-66F6E9006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3738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9306-0860-43D6-A05D-2CBCFE9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48072"/>
          </a:xfrm>
        </p:spPr>
        <p:txBody>
          <a:bodyPr/>
          <a:lstStyle/>
          <a:p>
            <a:r>
              <a:rPr lang="en-GB" dirty="0"/>
              <a:t>Bibliographic databases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DF6F75-69FF-0048-85C9-43AC59C46733}"/>
              </a:ext>
            </a:extLst>
          </p:cNvPr>
          <p:cNvSpPr txBox="1">
            <a:spLocks/>
          </p:cNvSpPr>
          <p:nvPr/>
        </p:nvSpPr>
        <p:spPr>
          <a:xfrm>
            <a:off x="107504" y="1506656"/>
            <a:ext cx="9036496" cy="343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600" dirty="0"/>
              <a:t>use </a:t>
            </a:r>
            <a:r>
              <a:rPr lang="en-GB" sz="2600" b="1" dirty="0"/>
              <a:t>text words </a:t>
            </a:r>
            <a:r>
              <a:rPr lang="en-GB" sz="2600" dirty="0"/>
              <a:t>(keywords in the title/abstract of a record) [.</a:t>
            </a:r>
            <a:r>
              <a:rPr lang="en-GB" sz="2600" dirty="0" err="1"/>
              <a:t>tw</a:t>
            </a:r>
            <a:r>
              <a:rPr lang="en-GB" sz="2600" dirty="0"/>
              <a:t>.]</a:t>
            </a:r>
            <a:br>
              <a:rPr lang="en-GB" sz="2600" dirty="0"/>
            </a:br>
            <a:r>
              <a:rPr lang="en-GB" sz="2600" dirty="0"/>
              <a:t>[sometimes this is displayed as </a:t>
            </a:r>
            <a:r>
              <a:rPr lang="en-GB" sz="2600" b="1" dirty="0"/>
              <a:t>.</a:t>
            </a:r>
            <a:r>
              <a:rPr lang="en-GB" sz="2600" b="1" dirty="0" err="1"/>
              <a:t>ti,ab</a:t>
            </a:r>
            <a:r>
              <a:rPr lang="en-GB" sz="2600" dirty="0"/>
              <a:t>.]</a:t>
            </a:r>
          </a:p>
          <a:p>
            <a:pPr fontAlgn="auto">
              <a:spcAft>
                <a:spcPts val="0"/>
              </a:spcAft>
            </a:pPr>
            <a:r>
              <a:rPr lang="en-GB" sz="2600" dirty="0"/>
              <a:t>for text words use: synonyms, variant spellings, truncation, proximity operators etc</a:t>
            </a:r>
          </a:p>
          <a:p>
            <a:pPr fontAlgn="auto">
              <a:spcAft>
                <a:spcPts val="0"/>
              </a:spcAft>
            </a:pPr>
            <a:r>
              <a:rPr lang="en-GB" sz="2600" dirty="0"/>
              <a:t>use </a:t>
            </a:r>
            <a:r>
              <a:rPr lang="en-GB" sz="2600" b="1" dirty="0"/>
              <a:t>Subject Headings </a:t>
            </a:r>
            <a:r>
              <a:rPr lang="en-GB" sz="2600" dirty="0"/>
              <a:t>too </a:t>
            </a:r>
            <a:r>
              <a:rPr lang="en-GB" sz="2600" dirty="0" err="1"/>
              <a:t>MeSH</a:t>
            </a:r>
            <a:r>
              <a:rPr lang="en-GB" sz="2600" dirty="0"/>
              <a:t> (MEDLINE); EMTREE (Embase) </a:t>
            </a:r>
          </a:p>
          <a:p>
            <a:pPr fontAlgn="auto">
              <a:spcAft>
                <a:spcPts val="0"/>
              </a:spcAft>
            </a:pPr>
            <a:r>
              <a:rPr lang="en-GB" sz="2600" dirty="0"/>
              <a:t>consider </a:t>
            </a:r>
            <a:r>
              <a:rPr lang="en-GB" sz="2600" b="1" dirty="0"/>
              <a:t>other search fields </a:t>
            </a:r>
            <a:r>
              <a:rPr lang="en-GB" sz="2600" dirty="0"/>
              <a:t>e.g. ‘Publication Type’ [</a:t>
            </a:r>
            <a:r>
              <a:rPr lang="en-GB" sz="2600" dirty="0" err="1"/>
              <a:t>pt</a:t>
            </a:r>
            <a:r>
              <a:rPr lang="en-GB" sz="2600" dirty="0"/>
              <a:t>], author assigned keywords [</a:t>
            </a:r>
            <a:r>
              <a:rPr lang="en-GB" sz="2600" dirty="0" err="1"/>
              <a:t>kf,kw</a:t>
            </a:r>
            <a:r>
              <a:rPr lang="en-GB" sz="2600" dirty="0"/>
              <a:t>]</a:t>
            </a:r>
          </a:p>
          <a:p>
            <a:pPr fontAlgn="auto">
              <a:spcAft>
                <a:spcPts val="0"/>
              </a:spcAft>
            </a:pPr>
            <a:endParaRPr lang="en-GB" sz="2600" dirty="0"/>
          </a:p>
          <a:p>
            <a:pPr marL="0" indent="0" fontAlgn="auto">
              <a:spcAft>
                <a:spcPts val="0"/>
              </a:spcAft>
              <a:buNone/>
            </a:pPr>
            <a:endParaRPr lang="en-GB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253D6-8B5A-C249-AA7F-191C262D0C98}"/>
              </a:ext>
            </a:extLst>
          </p:cNvPr>
          <p:cNvGrpSpPr/>
          <p:nvPr/>
        </p:nvGrpSpPr>
        <p:grpSpPr>
          <a:xfrm>
            <a:off x="242392" y="4775280"/>
            <a:ext cx="8711952" cy="1101992"/>
            <a:chOff x="242392" y="4775280"/>
            <a:chExt cx="8711952" cy="1101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C00FF7-BE38-F44C-96A4-16B1B827F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392" y="4919296"/>
              <a:ext cx="8711952" cy="9579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C96C17-4A3D-E44A-A9B6-A8C9148BF264}"/>
                </a:ext>
              </a:extLst>
            </p:cNvPr>
            <p:cNvSpPr/>
            <p:nvPr/>
          </p:nvSpPr>
          <p:spPr>
            <a:xfrm>
              <a:off x="3707904" y="4775280"/>
              <a:ext cx="1296144" cy="72008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Audio Recording 13 Oct 2020 at 14:35:33" descr="Audio Recording 13 Oct 2020 at 14:35:33">
            <a:hlinkClick r:id="" action="ppaction://media"/>
            <a:extLst>
              <a:ext uri="{FF2B5EF4-FFF2-40B4-BE49-F238E27FC236}">
                <a16:creationId xmlns:a16="http://schemas.microsoft.com/office/drawing/2014/main" id="{4F12FB39-8387-B74A-B5EE-2980D64BD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9966" y="4440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3BB-C070-497C-BC0C-27BB144F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Search Syntax (for text words)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0501-FA77-49C4-A215-40DFFC7D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4464496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en-US" sz="2200" dirty="0">
                <a:cs typeface="Arial" panose="020B0604020202020204" pitchFamily="34" charset="0"/>
              </a:rPr>
              <a:t>Use truncation to find singular/plural word forms &amp; variant word endings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altLang="en-US" b="1" dirty="0">
                <a:cs typeface="Arial" panose="020B0604020202020204" pitchFamily="34" charset="0"/>
              </a:rPr>
              <a:t>* (asterisk) replaces zero or many characters at the end of a word </a:t>
            </a:r>
            <a:r>
              <a:rPr lang="en-GB" altLang="en-US" dirty="0">
                <a:cs typeface="Arial" panose="020B0604020202020204" pitchFamily="34" charset="0"/>
              </a:rPr>
              <a:t>(stemming)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child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*</a:t>
            </a:r>
            <a:r>
              <a:rPr lang="en-GB" altLang="en-US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will find 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child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, 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child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ren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,</a:t>
            </a:r>
            <a:r>
              <a:rPr lang="en-GB" altLang="en-US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child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hood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, child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care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,</a:t>
            </a:r>
            <a:r>
              <a:rPr lang="en-GB" altLang="en-US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etc.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altLang="en-US" dirty="0">
                <a:cs typeface="Arial" panose="020B0604020202020204" pitchFamily="34" charset="0"/>
              </a:rPr>
              <a:t>Use wildcards to find variant word forms, US/UK spelling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altLang="en-US" b="1" dirty="0">
                <a:cs typeface="Arial" panose="020B0604020202020204" pitchFamily="34" charset="0"/>
              </a:rPr>
              <a:t># replaces one character within a word</a:t>
            </a:r>
            <a:br>
              <a:rPr lang="en-GB" altLang="en-US" dirty="0">
                <a:cs typeface="Arial" panose="020B0604020202020204" pitchFamily="34" charset="0"/>
              </a:rPr>
            </a:b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randomi#ed 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will find 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randomi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s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ed 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or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 randomi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z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ed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altLang="en-US" b="1" dirty="0">
                <a:cs typeface="Arial" panose="020B0604020202020204" pitchFamily="34" charset="0"/>
              </a:rPr>
              <a:t>? replaces zero or one characters within a word</a:t>
            </a:r>
            <a:br>
              <a:rPr lang="en-GB" altLang="en-US" dirty="0">
                <a:cs typeface="Arial" panose="020B0604020202020204" pitchFamily="34" charset="0"/>
              </a:rPr>
            </a:b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p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?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ediatrics </a:t>
            </a:r>
            <a:r>
              <a:rPr lang="en-GB" altLang="en-US" dirty="0">
                <a:solidFill>
                  <a:srgbClr val="0070C0"/>
                </a:solidFill>
                <a:cs typeface="Arial" panose="020B0604020202020204" pitchFamily="34" charset="0"/>
              </a:rPr>
              <a:t>will find 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p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ae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diatrics or p</a:t>
            </a:r>
            <a:r>
              <a:rPr lang="en-GB" altLang="en-US" b="1" dirty="0">
                <a:solidFill>
                  <a:srgbClr val="9A1D2B"/>
                </a:solidFill>
                <a:cs typeface="Arial" panose="020B0604020202020204" pitchFamily="34" charset="0"/>
              </a:rPr>
              <a:t>e</a:t>
            </a:r>
            <a:r>
              <a:rPr lang="en-GB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diatrics</a:t>
            </a:r>
          </a:p>
          <a:p>
            <a:endParaRPr lang="en-GB" dirty="0"/>
          </a:p>
        </p:txBody>
      </p:sp>
      <p:pic>
        <p:nvPicPr>
          <p:cNvPr id="4" name="Audio Recording 13 Oct 2020 at 14:46:21" descr="Audio Recording 13 Oct 2020 at 14:46:21">
            <a:hlinkClick r:id="" action="ppaction://media"/>
            <a:extLst>
              <a:ext uri="{FF2B5EF4-FFF2-40B4-BE49-F238E27FC236}">
                <a16:creationId xmlns:a16="http://schemas.microsoft.com/office/drawing/2014/main" id="{855E783A-AF63-2B4E-A1D1-C3F9513BE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2084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3BB-C070-497C-BC0C-27BB144F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Boolean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0501-FA77-49C4-A215-40DFFC7D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4875970"/>
          </a:xfrm>
        </p:spPr>
        <p:txBody>
          <a:bodyPr>
            <a:normAutofit/>
          </a:bodyPr>
          <a:lstStyle/>
          <a:p>
            <a:r>
              <a:rPr lang="en-GB" dirty="0"/>
              <a:t>use</a:t>
            </a:r>
            <a:r>
              <a:rPr lang="en-GB" b="1" dirty="0"/>
              <a:t> OR</a:t>
            </a:r>
            <a:r>
              <a:rPr lang="en-GB" dirty="0"/>
              <a:t> to combine terms (text words, subject headings) for the same concept e.g. 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(child* </a:t>
            </a:r>
            <a:r>
              <a:rPr lang="en-GB" sz="2600" b="1" dirty="0">
                <a:cs typeface="Arial" panose="020B0604020202020204" pitchFamily="34" charset="0"/>
              </a:rPr>
              <a:t>OR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 infant* </a:t>
            </a:r>
            <a:r>
              <a:rPr lang="en-GB" sz="2600" b="1" dirty="0">
                <a:cs typeface="Arial" panose="020B0604020202020204" pitchFamily="34" charset="0"/>
              </a:rPr>
              <a:t>OR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 schoolchild*) </a:t>
            </a:r>
          </a:p>
          <a:p>
            <a:r>
              <a:rPr lang="en-GB" dirty="0"/>
              <a:t>use</a:t>
            </a:r>
            <a:r>
              <a:rPr lang="en-GB" b="1" dirty="0"/>
              <a:t> AND</a:t>
            </a:r>
            <a:r>
              <a:rPr lang="en-GB" dirty="0"/>
              <a:t> to combine terms for two or more concepts</a:t>
            </a:r>
            <a:br>
              <a:rPr lang="en-GB" dirty="0"/>
            </a:br>
            <a:r>
              <a:rPr lang="en-GB" dirty="0"/>
              <a:t>e.g. 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(child* </a:t>
            </a:r>
            <a:r>
              <a:rPr lang="en-GB" sz="2600" b="1" dirty="0">
                <a:cs typeface="Arial" panose="020B0604020202020204" pitchFamily="34" charset="0"/>
              </a:rPr>
              <a:t>or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 infant* </a:t>
            </a:r>
            <a:r>
              <a:rPr lang="en-GB" sz="2600" b="1" dirty="0">
                <a:cs typeface="Arial" panose="020B0604020202020204" pitchFamily="34" charset="0"/>
              </a:rPr>
              <a:t>or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 schoolchild*) </a:t>
            </a:r>
            <a:r>
              <a:rPr lang="en-GB" b="1" dirty="0"/>
              <a:t>AND</a:t>
            </a:r>
            <a:r>
              <a:rPr lang="en-GB" dirty="0"/>
              <a:t> 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(zinc </a:t>
            </a:r>
            <a:r>
              <a:rPr lang="en-GB" sz="2600" b="1" dirty="0">
                <a:cs typeface="Arial" panose="020B0604020202020204" pitchFamily="34" charset="0"/>
              </a:rPr>
              <a:t>or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 iron) </a:t>
            </a:r>
          </a:p>
          <a:p>
            <a:pPr marL="0" indent="0">
              <a:buNone/>
            </a:pPr>
            <a:r>
              <a:rPr lang="en-GB" sz="2400" dirty="0"/>
              <a:t>NB Brackets are important when using two (or more) search operators, make sure to nest each set of terms within brackets</a:t>
            </a:r>
          </a:p>
          <a:p>
            <a:r>
              <a:rPr lang="en-GB" dirty="0"/>
              <a:t>use</a:t>
            </a:r>
            <a:r>
              <a:rPr lang="en-GB" b="1" dirty="0"/>
              <a:t> NOT</a:t>
            </a:r>
            <a:r>
              <a:rPr lang="en-GB" dirty="0"/>
              <a:t> to remove a concept (caution)</a:t>
            </a:r>
            <a:br>
              <a:rPr lang="en-GB" dirty="0"/>
            </a:br>
            <a:r>
              <a:rPr lang="en-GB" dirty="0"/>
              <a:t>e.g. 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humans</a:t>
            </a:r>
            <a:r>
              <a:rPr lang="en-GB" dirty="0"/>
              <a:t> </a:t>
            </a:r>
            <a:r>
              <a:rPr lang="en-GB" b="1" dirty="0"/>
              <a:t>NOT</a:t>
            </a:r>
            <a:r>
              <a:rPr lang="en-GB" dirty="0"/>
              <a:t> </a:t>
            </a:r>
            <a:r>
              <a:rPr lang="en-GB" sz="2600" b="1" dirty="0">
                <a:solidFill>
                  <a:srgbClr val="0070C0"/>
                </a:solidFill>
                <a:cs typeface="Arial" panose="020B0604020202020204" pitchFamily="34" charset="0"/>
              </a:rPr>
              <a:t>animals 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8D824D-88B3-C54A-8425-A62D3EBCA953}"/>
              </a:ext>
            </a:extLst>
          </p:cNvPr>
          <p:cNvGrpSpPr/>
          <p:nvPr/>
        </p:nvGrpSpPr>
        <p:grpSpPr>
          <a:xfrm>
            <a:off x="1907704" y="5116882"/>
            <a:ext cx="5184576" cy="1264446"/>
            <a:chOff x="899592" y="4934730"/>
            <a:chExt cx="5256584" cy="1282008"/>
          </a:xfrm>
        </p:grpSpPr>
        <p:pic>
          <p:nvPicPr>
            <p:cNvPr id="4100" name="Picture 4" descr="Search Statements | Choosing &amp; Using Sources: A Guide to Academic Research">
              <a:extLst>
                <a:ext uri="{FF2B5EF4-FFF2-40B4-BE49-F238E27FC236}">
                  <a16:creationId xmlns:a16="http://schemas.microsoft.com/office/drawing/2014/main" id="{4CBC1F3A-1A77-884A-A921-F2014A8A58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16016" y="4941168"/>
              <a:ext cx="1440160" cy="127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earch Statements | Choosing &amp; Using Sources: A Guide to Academic Research">
              <a:extLst>
                <a:ext uri="{FF2B5EF4-FFF2-40B4-BE49-F238E27FC236}">
                  <a16:creationId xmlns:a16="http://schemas.microsoft.com/office/drawing/2014/main" id="{EA64E871-EF39-4C40-9C95-2D3362E16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43808" y="4941168"/>
              <a:ext cx="1512168" cy="127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earch Statements | Choosing &amp; Using Sources: A Guide to Academic Research">
              <a:extLst>
                <a:ext uri="{FF2B5EF4-FFF2-40B4-BE49-F238E27FC236}">
                  <a16:creationId xmlns:a16="http://schemas.microsoft.com/office/drawing/2014/main" id="{58AD82CF-73B8-5146-909D-FA05F69434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33"/>
            <a:stretch/>
          </p:blipFill>
          <p:spPr bwMode="auto">
            <a:xfrm>
              <a:off x="899592" y="4934730"/>
              <a:ext cx="1584176" cy="127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Audio Recording 13 Oct 2020 at 14:58:48" descr="Audio Recording 13 Oct 2020 at 14:58:48">
            <a:hlinkClick r:id="" action="ppaction://media"/>
            <a:extLst>
              <a:ext uri="{FF2B5EF4-FFF2-40B4-BE49-F238E27FC236}">
                <a16:creationId xmlns:a16="http://schemas.microsoft.com/office/drawing/2014/main" id="{7C7F7866-2EDE-6244-8A22-5648D4469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8820" y="52741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5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3BB-C070-497C-BC0C-27BB144F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Other search operators – adjacency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0501-FA77-49C4-A215-40DFFC7D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496855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use</a:t>
            </a:r>
            <a:r>
              <a:rPr lang="en-GB" b="1" dirty="0"/>
              <a:t> </a:t>
            </a:r>
            <a:r>
              <a:rPr lang="en-GB" b="1" dirty="0" err="1"/>
              <a:t>ADJn</a:t>
            </a:r>
            <a:r>
              <a:rPr lang="en-GB" dirty="0"/>
              <a:t> to locate terms within </a:t>
            </a:r>
            <a:r>
              <a:rPr lang="en-GB" u="sng" dirty="0"/>
              <a:t>n</a:t>
            </a:r>
            <a:r>
              <a:rPr lang="en-GB" dirty="0"/>
              <a:t> words of each other in either direction, in a sentence or in a paragraph</a:t>
            </a:r>
            <a:br>
              <a:rPr lang="en-GB" dirty="0"/>
            </a:br>
            <a:br>
              <a:rPr lang="en-GB" altLang="en-US" dirty="0">
                <a:cs typeface="Arial" panose="020B0604020202020204" pitchFamily="34" charset="0"/>
              </a:rPr>
            </a:br>
            <a:r>
              <a:rPr lang="en-GB" altLang="en-US" sz="2600" b="1" dirty="0">
                <a:solidFill>
                  <a:srgbClr val="0070C0"/>
                </a:solidFill>
                <a:cs typeface="Arial" panose="020B0604020202020204" pitchFamily="34" charset="0"/>
              </a:rPr>
              <a:t>(diet* supplement*) </a:t>
            </a:r>
            <a:r>
              <a:rPr lang="en-GB" altLang="en-US" sz="2600" dirty="0">
                <a:cs typeface="Arial" panose="020B0604020202020204" pitchFamily="34" charset="0"/>
              </a:rPr>
              <a:t>will only find: </a:t>
            </a:r>
            <a:endParaRPr lang="en-GB" altLang="en-US" sz="2600" b="1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altLang="en-US" sz="2400" b="1" dirty="0">
                <a:solidFill>
                  <a:srgbClr val="0070C0"/>
                </a:solidFill>
                <a:cs typeface="Arial" panose="020B0604020202020204" pitchFamily="34" charset="0"/>
              </a:rPr>
              <a:t>‘dietary supplements’ </a:t>
            </a:r>
            <a:r>
              <a:rPr lang="en-GB" altLang="en-US" sz="2400" dirty="0">
                <a:solidFill>
                  <a:srgbClr val="0070C0"/>
                </a:solidFill>
                <a:cs typeface="Arial" panose="020B0604020202020204" pitchFamily="34" charset="0"/>
              </a:rPr>
              <a:t>or</a:t>
            </a:r>
            <a:r>
              <a:rPr lang="en-GB" altLang="en-US" sz="2400" b="1" dirty="0">
                <a:solidFill>
                  <a:srgbClr val="0070C0"/>
                </a:solidFill>
                <a:cs typeface="Arial" panose="020B0604020202020204" pitchFamily="34" charset="0"/>
              </a:rPr>
              <a:t> ‘diets supplemented </a:t>
            </a:r>
            <a:r>
              <a:rPr lang="en-GB" altLang="en-US" sz="2400" dirty="0">
                <a:solidFill>
                  <a:srgbClr val="0070C0"/>
                </a:solidFill>
                <a:cs typeface="Arial" panose="020B0604020202020204" pitchFamily="34" charset="0"/>
              </a:rPr>
              <a:t>with</a:t>
            </a:r>
            <a:r>
              <a:rPr lang="en-GB" altLang="en-US" sz="2400" b="1" dirty="0">
                <a:solidFill>
                  <a:srgbClr val="0070C0"/>
                </a:solidFill>
                <a:cs typeface="Arial" panose="020B0604020202020204" pitchFamily="34" charset="0"/>
              </a:rPr>
              <a:t>’ </a:t>
            </a:r>
            <a:r>
              <a:rPr lang="en-GB" altLang="en-US" sz="2400" dirty="0">
                <a:solidFill>
                  <a:srgbClr val="0070C0"/>
                </a:solidFill>
                <a:cs typeface="Arial" panose="020B0604020202020204" pitchFamily="34" charset="0"/>
              </a:rPr>
              <a:t>etc</a:t>
            </a:r>
          </a:p>
          <a:p>
            <a:pPr marL="0" indent="0" algn="ctr">
              <a:buNone/>
            </a:pPr>
            <a:r>
              <a:rPr lang="en-GB" altLang="en-US" sz="2400" dirty="0">
                <a:cs typeface="Arial" panose="020B0604020202020204" pitchFamily="34" charset="0"/>
              </a:rPr>
              <a:t>[i.e. permutations of these words, next to each and in this order]</a:t>
            </a:r>
          </a:p>
          <a:p>
            <a:pPr marL="0" indent="0" algn="ctr">
              <a:buNone/>
            </a:pPr>
            <a:r>
              <a:rPr lang="en-GB" altLang="en-US" sz="2400" dirty="0">
                <a:cs typeface="Arial" panose="020B0604020202020204" pitchFamily="34" charset="0"/>
              </a:rPr>
              <a:t>**************</a:t>
            </a:r>
            <a:br>
              <a:rPr lang="en-GB" altLang="en-US" sz="2400" dirty="0">
                <a:cs typeface="Arial" panose="020B0604020202020204" pitchFamily="34" charset="0"/>
              </a:rPr>
            </a:br>
            <a:r>
              <a:rPr lang="en-GB" altLang="en-US" sz="2600" b="1" dirty="0">
                <a:solidFill>
                  <a:srgbClr val="0070C0"/>
                </a:solidFill>
                <a:cs typeface="Arial" panose="020B0604020202020204" pitchFamily="34" charset="0"/>
              </a:rPr>
              <a:t>(diet* </a:t>
            </a:r>
            <a:r>
              <a:rPr lang="en-GB" altLang="en-US" sz="2600" b="1" dirty="0">
                <a:solidFill>
                  <a:srgbClr val="9A1D2B"/>
                </a:solidFill>
                <a:cs typeface="Arial" panose="020B0604020202020204" pitchFamily="34" charset="0"/>
              </a:rPr>
              <a:t>ADJ3 </a:t>
            </a:r>
            <a:r>
              <a:rPr lang="en-GB" altLang="en-US" sz="2600" b="1" dirty="0" err="1">
                <a:solidFill>
                  <a:srgbClr val="0070C0"/>
                </a:solidFill>
                <a:cs typeface="Arial" panose="020B0604020202020204" pitchFamily="34" charset="0"/>
              </a:rPr>
              <a:t>suppl</a:t>
            </a:r>
            <a:r>
              <a:rPr lang="en-GB" altLang="en-US" sz="2600" b="1" dirty="0">
                <a:solidFill>
                  <a:srgbClr val="0070C0"/>
                </a:solidFill>
                <a:cs typeface="Arial" panose="020B0604020202020204" pitchFamily="34" charset="0"/>
              </a:rPr>
              <a:t>*) </a:t>
            </a:r>
            <a:r>
              <a:rPr lang="en-GB" altLang="en-US" sz="2600" dirty="0">
                <a:cs typeface="Arial" panose="020B0604020202020204" pitchFamily="34" charset="0"/>
              </a:rPr>
              <a:t>will also find: </a:t>
            </a:r>
            <a:endParaRPr lang="en-GB" altLang="en-US" sz="2600" b="1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rgbClr val="0070C0"/>
                </a:solidFill>
                <a:cs typeface="Arial" panose="020B0604020202020204" pitchFamily="34" charset="0"/>
              </a:rPr>
              <a:t>‘supplementing diets </a:t>
            </a: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</a:rPr>
              <a:t>with’</a:t>
            </a:r>
          </a:p>
          <a:p>
            <a:pPr marL="0" indent="0" algn="ctr">
              <a:buNone/>
            </a:pPr>
            <a:r>
              <a:rPr lang="en-GB" altLang="en-US" sz="2400" b="1" dirty="0">
                <a:solidFill>
                  <a:srgbClr val="0070C0"/>
                </a:solidFill>
                <a:cs typeface="Arial" panose="020B0604020202020204" pitchFamily="34" charset="0"/>
              </a:rPr>
              <a:t>‘dietary </a:t>
            </a:r>
            <a:r>
              <a:rPr lang="en-GB" altLang="en-US" sz="2400" dirty="0">
                <a:solidFill>
                  <a:srgbClr val="0070C0"/>
                </a:solidFill>
                <a:cs typeface="Arial" panose="020B0604020202020204" pitchFamily="34" charset="0"/>
              </a:rPr>
              <a:t>micronutrient</a:t>
            </a:r>
            <a:r>
              <a:rPr lang="en-GB" altLang="en-US" sz="2400" b="1" dirty="0">
                <a:solidFill>
                  <a:srgbClr val="0070C0"/>
                </a:solidFill>
                <a:cs typeface="Arial" panose="020B0604020202020204" pitchFamily="34" charset="0"/>
              </a:rPr>
              <a:t> supplementation’ </a:t>
            </a:r>
          </a:p>
          <a:p>
            <a:pPr marL="0" indent="0" algn="ctr">
              <a:buNone/>
            </a:pPr>
            <a:r>
              <a:rPr lang="en-GB" altLang="en-US" sz="2400" b="1" dirty="0">
                <a:solidFill>
                  <a:srgbClr val="0070C0"/>
                </a:solidFill>
                <a:cs typeface="Arial" panose="020B0604020202020204" pitchFamily="34" charset="0"/>
              </a:rPr>
              <a:t>‘diets </a:t>
            </a:r>
            <a:r>
              <a:rPr lang="en-GB" altLang="en-US" sz="2400" dirty="0">
                <a:solidFill>
                  <a:srgbClr val="0070C0"/>
                </a:solidFill>
                <a:cs typeface="Arial" panose="020B0604020202020204" pitchFamily="34" charset="0"/>
              </a:rPr>
              <a:t>which are </a:t>
            </a:r>
            <a:r>
              <a:rPr lang="en-GB" altLang="en-US" sz="2400" b="1" dirty="0">
                <a:solidFill>
                  <a:srgbClr val="0070C0"/>
                </a:solidFill>
                <a:cs typeface="Arial" panose="020B0604020202020204" pitchFamily="34" charset="0"/>
              </a:rPr>
              <a:t>supplemented’ </a:t>
            </a:r>
            <a:r>
              <a:rPr lang="en-GB" altLang="en-US" sz="2400" dirty="0">
                <a:solidFill>
                  <a:srgbClr val="0070C0"/>
                </a:solidFill>
                <a:cs typeface="Arial" panose="020B0604020202020204" pitchFamily="34" charset="0"/>
              </a:rPr>
              <a:t>etc</a:t>
            </a:r>
          </a:p>
        </p:txBody>
      </p:sp>
      <p:pic>
        <p:nvPicPr>
          <p:cNvPr id="4" name="Audio Recording 13 Oct 2020 at 15:09:58" descr="Audio Recording 13 Oct 2020 at 15:09:58">
            <a:hlinkClick r:id="" action="ppaction://media"/>
            <a:extLst>
              <a:ext uri="{FF2B5EF4-FFF2-40B4-BE49-F238E27FC236}">
                <a16:creationId xmlns:a16="http://schemas.microsoft.com/office/drawing/2014/main" id="{A321DA17-73C1-CD4E-9B74-D657FDEF9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7672" y="5301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3BB-C070-497C-BC0C-27BB144F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Combining search terms: Boolean Logic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A535230-EDE8-49ED-9F57-2253FF3C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25322"/>
            <a:ext cx="4218408" cy="2147694"/>
          </a:xfrm>
          <a:prstGeom prst="rect">
            <a:avLst/>
          </a:prstGeom>
          <a:solidFill>
            <a:srgbClr val="FFFFCC"/>
          </a:solidFill>
          <a:ln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Set-1 (Population)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1. exp CHILD/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2. exp INFANT/</a:t>
            </a:r>
          </a:p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3. (child* or boys or girls or infant* or 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juvenil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 or minors or 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p?ediatric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 or school* or preschool* or pre-school*).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altLang="en-US" sz="1200" b="1" dirty="0">
                <a:solidFill>
                  <a:srgbClr val="9A1D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OR/1-3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7A7E0E41-EB33-4062-B7A9-3A2E9C53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763923"/>
            <a:ext cx="4217043" cy="214769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858BB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858BB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858BB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Set-3 (Study Design Filter)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12. randomized controlled trial.pt.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13. controlled clinical trial.pt.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14. (RCT or </a:t>
            </a:r>
            <a:r>
              <a:rPr lang="en-GB" altLang="en-US" sz="1200" b="1" dirty="0" err="1"/>
              <a:t>cRCT</a:t>
            </a:r>
            <a:r>
              <a:rPr lang="en-GB" altLang="en-US" sz="1200" b="1" dirty="0"/>
              <a:t> or </a:t>
            </a:r>
            <a:r>
              <a:rPr lang="en-GB" altLang="en-US" sz="1200" b="1" dirty="0" err="1"/>
              <a:t>randomiz</a:t>
            </a:r>
            <a:r>
              <a:rPr lang="en-GB" altLang="en-US" sz="1200" b="1" dirty="0"/>
              <a:t>* or </a:t>
            </a:r>
            <a:r>
              <a:rPr lang="en-GB" altLang="en-US" sz="1200" b="1" dirty="0" err="1"/>
              <a:t>randomis</a:t>
            </a:r>
            <a:r>
              <a:rPr lang="en-GB" altLang="en-US" sz="1200" b="1" dirty="0"/>
              <a:t>*).</a:t>
            </a:r>
            <a:r>
              <a:rPr lang="en-GB" altLang="en-US" sz="1200" b="1" dirty="0" err="1"/>
              <a:t>tw</a:t>
            </a:r>
            <a:r>
              <a:rPr lang="en-GB" altLang="en-US" sz="1200" b="1" dirty="0"/>
              <a:t>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15. </a:t>
            </a:r>
            <a:r>
              <a:rPr lang="en-GB" altLang="en-US" sz="1200" b="1" dirty="0">
                <a:solidFill>
                  <a:srgbClr val="9A1D2B"/>
                </a:solidFill>
              </a:rPr>
              <a:t>or/12-14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br>
              <a:rPr lang="en-GB" altLang="en-US" sz="1200" b="1" dirty="0">
                <a:solidFill>
                  <a:srgbClr val="9A1D2B"/>
                </a:solidFill>
              </a:rPr>
            </a:br>
            <a:endParaRPr lang="en-GB" altLang="en-US" sz="1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r" eaLnBrk="1" hangingPunct="1">
              <a:buNone/>
            </a:pPr>
            <a:r>
              <a:rPr lang="en-GB" alt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[N.B. Other more sensitive RCT filters available!]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D7498CB0-123F-4934-AE73-72103DF6C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7" y="3789040"/>
            <a:ext cx="4217043" cy="936104"/>
          </a:xfrm>
          <a:prstGeom prst="rect">
            <a:avLst/>
          </a:prstGeom>
          <a:solidFill>
            <a:srgbClr val="FFFFCC"/>
          </a:solidFill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858BB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858BB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858BB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Combine: Condition + Intervention + RCTs </a:t>
            </a:r>
          </a:p>
          <a:p>
            <a:pPr marL="0" indent="0" eaLnBrk="1" hangingPunct="1">
              <a:buNone/>
            </a:pPr>
            <a:br>
              <a:rPr lang="en-GB" altLang="en-US" sz="1200" b="1" dirty="0"/>
            </a:br>
            <a:r>
              <a:rPr lang="en-GB" altLang="en-US" sz="1200" b="1" dirty="0"/>
              <a:t>16. </a:t>
            </a:r>
            <a:r>
              <a:rPr lang="en-GB" altLang="en-US" sz="1200" b="1" dirty="0">
                <a:solidFill>
                  <a:srgbClr val="9A1D2B"/>
                </a:solidFill>
              </a:rPr>
              <a:t>(4 and 11 and 15) 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24CF054-9589-4AA6-ACE7-CA31B7735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072" y="1412776"/>
            <a:ext cx="4218408" cy="2160240"/>
          </a:xfrm>
          <a:prstGeom prst="rect">
            <a:avLst/>
          </a:prstGeom>
          <a:solidFill>
            <a:srgbClr val="FFFFCC"/>
          </a:solidFill>
          <a:ln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Set-2 (Intervention)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5. exp ZINC/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6. exp ZINC COMPOUNDS/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7. DIETARY SUPPLEMENTS/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8. ((zinc or iron) and (supplement or 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fortif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*)).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10. (diet* adj3 supplement*).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en-GB" altLang="en-US" sz="1200" b="1" dirty="0">
                <a:solidFill>
                  <a:srgbClr val="9A1D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OR/5-10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endParaRPr lang="en-GB" altLang="en-US" sz="12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F988B6D-F087-EF4C-AFD8-178AAC3A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4887574"/>
            <a:ext cx="1344659" cy="12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cording 13 Oct 2020 at 15:15:11" descr="Audio Recording 13 Oct 2020 at 15:15:11">
            <a:hlinkClick r:id="" action="ppaction://media"/>
            <a:extLst>
              <a:ext uri="{FF2B5EF4-FFF2-40B4-BE49-F238E27FC236}">
                <a16:creationId xmlns:a16="http://schemas.microsoft.com/office/drawing/2014/main" id="{5E373317-DF45-4745-8C7C-3405D7C40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9680" y="54135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3BB-C070-497C-BC0C-27BB144F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Searching is a balancing act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A535230-EDE8-49ED-9F57-2253FF3C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25322"/>
            <a:ext cx="4218408" cy="2147694"/>
          </a:xfrm>
          <a:prstGeom prst="rect">
            <a:avLst/>
          </a:prstGeom>
          <a:solidFill>
            <a:srgbClr val="FFFFCC"/>
          </a:solidFill>
          <a:ln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Set-1 (Population)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1. exp CHILD/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2. exp INFANT/</a:t>
            </a:r>
          </a:p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3. (child* or boys or girls or infant* or 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juvenil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 or minors or 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p?ediatric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 or school* or preschool* or pre-school*).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altLang="en-US" sz="1200" b="1" dirty="0">
                <a:solidFill>
                  <a:srgbClr val="9A1D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OR/1-3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7A7E0E41-EB33-4062-B7A9-3A2E9C53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763923"/>
            <a:ext cx="4217043" cy="214769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858BB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858BB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858BB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Set-3 (Study Design Filter)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12. randomized controlled trial.pt.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13. controlled clinical trial.pt.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14. (RCT or </a:t>
            </a:r>
            <a:r>
              <a:rPr lang="en-GB" altLang="en-US" sz="1200" b="1" dirty="0" err="1"/>
              <a:t>cRCT</a:t>
            </a:r>
            <a:r>
              <a:rPr lang="en-GB" altLang="en-US" sz="1200" b="1" dirty="0"/>
              <a:t> or </a:t>
            </a:r>
            <a:r>
              <a:rPr lang="en-GB" altLang="en-US" sz="1200" b="1" dirty="0" err="1"/>
              <a:t>randomiz</a:t>
            </a:r>
            <a:r>
              <a:rPr lang="en-GB" altLang="en-US" sz="1200" b="1" dirty="0"/>
              <a:t>* or </a:t>
            </a:r>
            <a:r>
              <a:rPr lang="en-GB" altLang="en-US" sz="1200" b="1" dirty="0" err="1"/>
              <a:t>randomis</a:t>
            </a:r>
            <a:r>
              <a:rPr lang="en-GB" altLang="en-US" sz="1200" b="1" dirty="0"/>
              <a:t>*).</a:t>
            </a:r>
            <a:r>
              <a:rPr lang="en-GB" altLang="en-US" sz="1200" b="1" dirty="0" err="1"/>
              <a:t>tw</a:t>
            </a:r>
            <a:r>
              <a:rPr lang="en-GB" altLang="en-US" sz="1200" b="1" dirty="0"/>
              <a:t>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/>
              <a:t>15. </a:t>
            </a:r>
            <a:r>
              <a:rPr lang="en-GB" altLang="en-US" sz="1200" b="1" dirty="0">
                <a:solidFill>
                  <a:srgbClr val="9A1D2B"/>
                </a:solidFill>
              </a:rPr>
              <a:t>or/12-14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br>
              <a:rPr lang="en-GB" altLang="en-US" sz="1200" b="1" dirty="0">
                <a:solidFill>
                  <a:srgbClr val="9A1D2B"/>
                </a:solidFill>
              </a:rPr>
            </a:br>
            <a:endParaRPr lang="en-GB" altLang="en-US" sz="1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r" eaLnBrk="1" hangingPunct="1">
              <a:buNone/>
            </a:pPr>
            <a:r>
              <a:rPr lang="en-GB" alt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[N.B. Other more sensitive RCT filters available!]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D7498CB0-123F-4934-AE73-72103DF6C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7" y="3789040"/>
            <a:ext cx="4217043" cy="936104"/>
          </a:xfrm>
          <a:prstGeom prst="rect">
            <a:avLst/>
          </a:prstGeom>
          <a:solidFill>
            <a:srgbClr val="FFFFCC"/>
          </a:solidFill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2858BB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858BB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858BB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Combine: Condition + Intervention + RCTs </a:t>
            </a:r>
          </a:p>
          <a:p>
            <a:pPr marL="0" indent="0" eaLnBrk="1" hangingPunct="1">
              <a:buNone/>
            </a:pPr>
            <a:br>
              <a:rPr lang="en-GB" altLang="en-US" sz="1200" b="1" dirty="0"/>
            </a:br>
            <a:r>
              <a:rPr lang="en-GB" altLang="en-US" sz="1200" b="1" dirty="0"/>
              <a:t>16. </a:t>
            </a:r>
            <a:r>
              <a:rPr lang="en-GB" altLang="en-US" sz="1200" b="1" dirty="0">
                <a:solidFill>
                  <a:srgbClr val="9A1D2B"/>
                </a:solidFill>
              </a:rPr>
              <a:t>(4 and 11 and 15) 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24CF054-9589-4AA6-ACE7-CA31B7735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072" y="1412776"/>
            <a:ext cx="4218408" cy="2160240"/>
          </a:xfrm>
          <a:prstGeom prst="rect">
            <a:avLst/>
          </a:prstGeom>
          <a:solidFill>
            <a:srgbClr val="FFFFCC"/>
          </a:solidFill>
          <a:ln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GB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Set-2 (Intervention)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5. exp ZINC/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6. exp ZINC COMPOUNDS/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7. DIETARY SUPPLEMENTS/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8. ((zinc or iron) and (supplement or 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fortif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*)).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10. (diet* adj4 supplement*).</a:t>
            </a:r>
            <a:r>
              <a:rPr lang="en-GB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en-GB" altLang="en-US" sz="1200" b="1" dirty="0">
                <a:solidFill>
                  <a:srgbClr val="9A1D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OR/5-10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endParaRPr lang="en-GB" altLang="en-US" sz="12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F988B6D-F087-EF4C-AFD8-178AAC3A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4887574"/>
            <a:ext cx="1344659" cy="12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Spinning Plates">
            <a:extLst>
              <a:ext uri="{FF2B5EF4-FFF2-40B4-BE49-F238E27FC236}">
                <a16:creationId xmlns:a16="http://schemas.microsoft.com/office/drawing/2014/main" id="{5CC394DF-2155-7440-ADFE-86FFAD8CA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6096" y="2016786"/>
            <a:ext cx="3600400" cy="36004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Audio Recording 13 Oct 2020 at 15:20:17" descr="Audio Recording 13 Oct 2020 at 15:20:17">
            <a:hlinkClick r:id="" action="ppaction://media"/>
            <a:extLst>
              <a:ext uri="{FF2B5EF4-FFF2-40B4-BE49-F238E27FC236}">
                <a16:creationId xmlns:a16="http://schemas.microsoft.com/office/drawing/2014/main" id="{38F79102-ACF8-6649-94E7-CB57AEC90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9680" y="52107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26971-F114-4E70-B93B-7DD47F76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92088"/>
          </a:xfrm>
        </p:spPr>
        <p:txBody>
          <a:bodyPr/>
          <a:lstStyle/>
          <a:p>
            <a:r>
              <a:rPr lang="en-GB" dirty="0"/>
              <a:t>Sensitivity vs Specificity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97C3-F691-42C1-B273-214C63CF9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4" y="1772816"/>
            <a:ext cx="4320480" cy="460851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sz="2400" kern="0" dirty="0"/>
              <a:t>balance sensitivity and specificity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b="1" kern="0" dirty="0">
                <a:solidFill>
                  <a:schemeClr val="tx1"/>
                </a:solidFill>
              </a:rPr>
              <a:t>SENSITIVITY (recall) </a:t>
            </a:r>
            <a:r>
              <a:rPr lang="en-GB" kern="0" dirty="0">
                <a:solidFill>
                  <a:schemeClr val="tx1"/>
                </a:solidFill>
              </a:rPr>
              <a:t>-</a:t>
            </a:r>
            <a:r>
              <a:rPr lang="en-GB" b="1" kern="0" dirty="0">
                <a:solidFill>
                  <a:schemeClr val="tx1"/>
                </a:solidFill>
              </a:rPr>
              <a:t> </a:t>
            </a:r>
            <a:r>
              <a:rPr lang="en-GB" kern="0" dirty="0">
                <a:solidFill>
                  <a:schemeClr val="tx1"/>
                </a:solidFill>
              </a:rPr>
              <a:t>capturing all relevant records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b="1" kern="0" dirty="0">
                <a:solidFill>
                  <a:schemeClr val="tx1"/>
                </a:solidFill>
                <a:cs typeface="Arial" panose="020B0604020202020204" pitchFamily="34" charset="0"/>
              </a:rPr>
              <a:t>SPECIFICITY (precision) </a:t>
            </a:r>
            <a:r>
              <a:rPr lang="en-GB" kern="0" dirty="0">
                <a:solidFill>
                  <a:schemeClr val="tx1"/>
                </a:solidFill>
                <a:cs typeface="Arial" panose="020B0604020202020204" pitchFamily="34" charset="0"/>
              </a:rPr>
              <a:t>- eliminating irrelevant hits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2858BB"/>
              </a:buClr>
              <a:buNone/>
              <a:defRPr/>
            </a:pPr>
            <a:r>
              <a:rPr lang="en-GB" b="1" kern="0" dirty="0"/>
              <a:t>aim for </a:t>
            </a:r>
            <a:r>
              <a:rPr lang="en-GB" b="1" kern="0" dirty="0">
                <a:solidFill>
                  <a:srgbClr val="A50021"/>
                </a:solidFill>
              </a:rPr>
              <a:t>high recall </a:t>
            </a:r>
            <a:r>
              <a:rPr lang="en-GB" b="1" kern="0" dirty="0"/>
              <a:t>and </a:t>
            </a:r>
            <a:r>
              <a:rPr lang="en-GB" b="1" kern="0" dirty="0">
                <a:solidFill>
                  <a:srgbClr val="A50021"/>
                </a:solidFill>
              </a:rPr>
              <a:t>low precision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2858BB"/>
              </a:buClr>
              <a:buNone/>
              <a:defRPr/>
            </a:pPr>
            <a:r>
              <a:rPr lang="en-GB" b="1" kern="0" dirty="0"/>
              <a:t>************************</a:t>
            </a:r>
            <a:endParaRPr lang="en-GB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AA43A-369F-4620-910B-AAE29D7CEA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83733"/>
            <a:ext cx="1570039" cy="1035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DC9BC-1EA7-D540-B9AF-A2D8BE7AE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0" y="1772817"/>
            <a:ext cx="4833537" cy="381917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" name="Audio Recording 13 Oct 2020 at 15:34:35" descr="Audio Recording 13 Oct 2020 at 15:34:35">
            <a:hlinkClick r:id="" action="ppaction://media"/>
            <a:extLst>
              <a:ext uri="{FF2B5EF4-FFF2-40B4-BE49-F238E27FC236}">
                <a16:creationId xmlns:a16="http://schemas.microsoft.com/office/drawing/2014/main" id="{E7844C3E-46DD-2447-85B5-2D2F0D792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257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4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DB0E-7D15-4F20-BEFE-6E688EC2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Search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38D8-5ECC-4345-8CFA-960F79B3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52" y="1340768"/>
            <a:ext cx="8640960" cy="468052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sz="2400" kern="0" dirty="0">
                <a:cs typeface="Arial" panose="020B0604020202020204" pitchFamily="34" charset="0"/>
              </a:rPr>
              <a:t>to capture all relevant records, search for all possible variations of a word or phrase e.g. if </a:t>
            </a:r>
            <a:r>
              <a:rPr lang="en-GB" sz="2400" b="1" kern="0" dirty="0">
                <a:solidFill>
                  <a:srgbClr val="0070C0"/>
                </a:solidFill>
                <a:cs typeface="Arial" panose="020B0604020202020204" pitchFamily="34" charset="0"/>
              </a:rPr>
              <a:t>population = children/adolescents </a:t>
            </a:r>
            <a:r>
              <a:rPr lang="en-GB" sz="2400" kern="0" dirty="0">
                <a:cs typeface="Arial" panose="020B0604020202020204" pitchFamily="34" charset="0"/>
              </a:rPr>
              <a:t>try: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858BB"/>
              </a:buClr>
              <a:defRPr/>
            </a:pPr>
            <a:r>
              <a:rPr lang="en-GB" sz="2400" b="1" dirty="0">
                <a:solidFill>
                  <a:srgbClr val="C00000"/>
                </a:solidFill>
                <a:cs typeface="Arial" panose="020B0604020202020204" pitchFamily="34" charset="0"/>
              </a:rPr>
              <a:t>Sensitive search</a:t>
            </a:r>
            <a:br>
              <a:rPr lang="en-GB" sz="2400" b="1" dirty="0">
                <a:cs typeface="Arial" panose="020B0604020202020204" pitchFamily="34" charset="0"/>
              </a:rPr>
            </a:br>
            <a:r>
              <a:rPr lang="en-GB" sz="2400" b="1" dirty="0">
                <a:cs typeface="Arial" panose="020B0604020202020204" pitchFamily="34" charset="0"/>
              </a:rPr>
              <a:t>(child*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boy*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girl*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infant*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juvenil*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minors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paediatric*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pediatric*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school*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preschool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pre-school*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kindergarten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nursery </a:t>
            </a:r>
            <a:r>
              <a:rPr lang="en-GB" sz="2400" dirty="0">
                <a:cs typeface="Arial" panose="020B0604020202020204" pitchFamily="34" charset="0"/>
              </a:rPr>
              <a:t>or </a:t>
            </a:r>
            <a:r>
              <a:rPr lang="en-GB" sz="2400" b="1" dirty="0">
                <a:cs typeface="Arial" panose="020B0604020202020204" pitchFamily="34" charset="0"/>
              </a:rPr>
              <a:t>adolesc*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preadolesc*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pre-adolesc*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pubert*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pubescen*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prepube* </a:t>
            </a:r>
            <a:r>
              <a:rPr lang="en-GB" sz="2400" dirty="0">
                <a:cs typeface="Arial" panose="020B0604020202020204" pitchFamily="34" charset="0"/>
              </a:rPr>
              <a:t>or </a:t>
            </a:r>
            <a:r>
              <a:rPr lang="en-GB" sz="2400" b="1" dirty="0">
                <a:cs typeface="Arial" panose="020B0604020202020204" pitchFamily="34" charset="0"/>
              </a:rPr>
              <a:t>pre-pube</a:t>
            </a:r>
            <a:r>
              <a:rPr lang="en-GB" sz="2400" dirty="0">
                <a:cs typeface="Arial" panose="020B0604020202020204" pitchFamily="34" charset="0"/>
              </a:rPr>
              <a:t>* or </a:t>
            </a:r>
            <a:r>
              <a:rPr lang="en-GB" sz="2400" b="1" dirty="0">
                <a:cs typeface="Arial" panose="020B0604020202020204" pitchFamily="34" charset="0"/>
              </a:rPr>
              <a:t>high-school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teen*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young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youth*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student*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undergrad*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college </a:t>
            </a:r>
            <a:r>
              <a:rPr lang="en-GB" sz="2400" dirty="0">
                <a:cs typeface="Arial" panose="020B0604020202020204" pitchFamily="34" charset="0"/>
              </a:rPr>
              <a:t>or</a:t>
            </a:r>
            <a:r>
              <a:rPr lang="en-GB" sz="2400" b="1" dirty="0">
                <a:cs typeface="Arial" panose="020B0604020202020204" pitchFamily="34" charset="0"/>
              </a:rPr>
              <a:t> campus)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858BB"/>
              </a:buClr>
              <a:defRPr/>
            </a:pPr>
            <a:r>
              <a:rPr lang="en-GB" sz="2400" b="1" dirty="0">
                <a:solidFill>
                  <a:srgbClr val="C00000"/>
                </a:solidFill>
                <a:cs typeface="Arial" panose="020B0604020202020204" pitchFamily="34" charset="0"/>
              </a:rPr>
              <a:t>Precise search!</a:t>
            </a:r>
            <a:br>
              <a:rPr lang="en-GB" sz="24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en-GB" sz="2400" b="1" dirty="0">
                <a:cs typeface="Arial" panose="020B0604020202020204" pitchFamily="34" charset="0"/>
              </a:rPr>
              <a:t>child* or </a:t>
            </a:r>
            <a:r>
              <a:rPr lang="en-GB" sz="2400" b="1" dirty="0" err="1">
                <a:cs typeface="Arial" panose="020B0604020202020204" pitchFamily="34" charset="0"/>
              </a:rPr>
              <a:t>adolesc</a:t>
            </a:r>
            <a:r>
              <a:rPr lang="en-GB" sz="2400" b="1" dirty="0">
                <a:cs typeface="Arial" panose="020B0604020202020204" pitchFamily="34" charset="0"/>
              </a:rPr>
              <a:t>*</a:t>
            </a:r>
          </a:p>
          <a:p>
            <a:endParaRPr lang="en-GB" dirty="0"/>
          </a:p>
        </p:txBody>
      </p:sp>
      <p:pic>
        <p:nvPicPr>
          <p:cNvPr id="4" name="Audio Recording 13 Oct 2020 at 15:36:57" descr="Audio Recording 13 Oct 2020 at 15:36:57">
            <a:hlinkClick r:id="" action="ppaction://media"/>
            <a:extLst>
              <a:ext uri="{FF2B5EF4-FFF2-40B4-BE49-F238E27FC236}">
                <a16:creationId xmlns:a16="http://schemas.microsoft.com/office/drawing/2014/main" id="{645916EB-BC08-A545-A284-0FA41931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912" y="5361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6D0975-E68E-4DAB-8CD6-484DB9164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51" y="1556793"/>
            <a:ext cx="5103455" cy="403244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EC9306-0860-43D6-A05D-2CBCFE9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48072"/>
          </a:xfrm>
        </p:spPr>
        <p:txBody>
          <a:bodyPr/>
          <a:lstStyle/>
          <a:p>
            <a:r>
              <a:rPr lang="en-GB" dirty="0"/>
              <a:t>What is a systematic review?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98D5-FC99-4D02-B353-5E0BA314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8" y="1556792"/>
            <a:ext cx="3528392" cy="4289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A systematic review is </a:t>
            </a:r>
            <a:br>
              <a:rPr lang="en-GB" sz="2400" dirty="0"/>
            </a:br>
            <a:r>
              <a:rPr lang="en-GB" sz="2400" dirty="0"/>
              <a:t>a review of a clearly formulated question </a:t>
            </a:r>
            <a:br>
              <a:rPr lang="en-GB" sz="2400" dirty="0"/>
            </a:br>
            <a:r>
              <a:rPr lang="en-GB" sz="2400" dirty="0"/>
              <a:t>using systematic and reproducible methods</a:t>
            </a:r>
            <a:br>
              <a:rPr lang="en-GB" sz="2400" dirty="0"/>
            </a:br>
            <a:r>
              <a:rPr lang="en-GB" sz="2400" dirty="0"/>
              <a:t>to identify, select and </a:t>
            </a:r>
            <a:br>
              <a:rPr lang="en-GB" sz="2400" dirty="0"/>
            </a:br>
            <a:r>
              <a:rPr lang="en-GB" sz="2400" dirty="0"/>
              <a:t>critically appraise all </a:t>
            </a:r>
            <a:br>
              <a:rPr lang="en-GB" sz="2400" dirty="0"/>
            </a:br>
            <a:r>
              <a:rPr lang="en-GB" sz="2400" dirty="0"/>
              <a:t>relevant research, </a:t>
            </a:r>
            <a:br>
              <a:rPr lang="en-GB" sz="2400" dirty="0"/>
            </a:br>
            <a:r>
              <a:rPr lang="en-GB" sz="2400" dirty="0"/>
              <a:t>and to extract and analyse</a:t>
            </a:r>
            <a:br>
              <a:rPr lang="en-GB" sz="2400" dirty="0"/>
            </a:br>
            <a:r>
              <a:rPr lang="en-GB" sz="2400" dirty="0"/>
              <a:t>data from the studies </a:t>
            </a:r>
            <a:br>
              <a:rPr lang="en-GB" sz="2400" dirty="0"/>
            </a:br>
            <a:r>
              <a:rPr lang="en-GB" sz="2400" dirty="0"/>
              <a:t>that are included in the </a:t>
            </a:r>
            <a:br>
              <a:rPr lang="en-GB" sz="2400" dirty="0"/>
            </a:br>
            <a:r>
              <a:rPr lang="en-GB" sz="2400" dirty="0"/>
              <a:t>review.</a:t>
            </a:r>
          </a:p>
        </p:txBody>
      </p:sp>
      <p:pic>
        <p:nvPicPr>
          <p:cNvPr id="5" name="Recorded-Sound-2" descr="Recorded-Sound-2">
            <a:hlinkClick r:id="" action="ppaction://media"/>
            <a:extLst>
              <a:ext uri="{FF2B5EF4-FFF2-40B4-BE49-F238E27FC236}">
                <a16:creationId xmlns:a16="http://schemas.microsoft.com/office/drawing/2014/main" id="{D81A3AEA-AF10-4448-B229-E7C9A545A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1545" y="5301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5505-7678-4DC0-9B8C-47008744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Search filters: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63891-495D-424D-9E4B-3B399D920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32048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GB" altLang="en-US" sz="2400" dirty="0"/>
              <a:t>A filter is a list (search string) of relevant subject headings and keywords used to increase the specificity of a search</a:t>
            </a:r>
          </a:p>
          <a:p>
            <a:pPr eaLnBrk="1" hangingPunct="1">
              <a:buFontTx/>
              <a:buNone/>
            </a:pPr>
            <a:r>
              <a:rPr lang="en-GB" altLang="en-US" sz="2400" dirty="0"/>
              <a:t>e.g. limit to: </a:t>
            </a:r>
            <a:r>
              <a:rPr lang="en-GB" altLang="en-US" sz="2400" b="1" dirty="0"/>
              <a:t>systematic reviews</a:t>
            </a:r>
            <a:r>
              <a:rPr lang="en-GB" altLang="en-US" sz="2400" dirty="0"/>
              <a:t>, </a:t>
            </a:r>
            <a:r>
              <a:rPr lang="en-GB" altLang="en-US" sz="2400" b="1" dirty="0"/>
              <a:t>observational studies</a:t>
            </a:r>
            <a:r>
              <a:rPr lang="en-GB" altLang="en-US" sz="2400" dirty="0"/>
              <a:t>, </a:t>
            </a:r>
            <a:r>
              <a:rPr lang="en-GB" altLang="en-US" sz="2400" b="1" dirty="0"/>
              <a:t>RCTs, diagnostic studies</a:t>
            </a:r>
            <a:r>
              <a:rPr lang="en-GB" altLang="en-US" sz="2400" dirty="0"/>
              <a:t>, </a:t>
            </a:r>
            <a:r>
              <a:rPr lang="en-GB" altLang="en-US" sz="2400" b="1" dirty="0"/>
              <a:t>economic analyses</a:t>
            </a:r>
            <a:r>
              <a:rPr lang="en-GB" altLang="en-US" sz="2400" dirty="0"/>
              <a:t> etc</a:t>
            </a:r>
            <a:br>
              <a:rPr lang="en-GB" altLang="en-US" sz="2400" dirty="0"/>
            </a:br>
            <a:r>
              <a:rPr lang="en-GB" altLang="en-US" sz="2400" dirty="0"/>
              <a:t>(many filters tailored for each database MEDLINE, EMBASE etc), see: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2400" dirty="0"/>
              <a:t>InterTASC Search Filter Resource </a:t>
            </a:r>
            <a:r>
              <a:rPr lang="en-GB" altLang="en-US" sz="2400" dirty="0">
                <a:hlinkClick r:id="rId4"/>
              </a:rPr>
              <a:t>http://www.york.ac.uk/inst/crd/intertasc/</a:t>
            </a:r>
            <a:endParaRPr lang="en-GB" altLang="en-US" sz="24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2400" dirty="0"/>
              <a:t>Scottish Intercollegiate Guidelines Network</a:t>
            </a:r>
            <a:br>
              <a:rPr lang="en-GB" altLang="en-US" sz="2400" dirty="0"/>
            </a:br>
            <a:r>
              <a:rPr lang="en-GB" altLang="en-US" sz="2400" dirty="0">
                <a:hlinkClick r:id="rId5"/>
              </a:rPr>
              <a:t>https://www.sign.ac.uk/search-filters.html</a:t>
            </a:r>
            <a:r>
              <a:rPr lang="en-GB" altLang="en-US" sz="2400" dirty="0"/>
              <a:t>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GB" sz="24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2400" u="sng" dirty="0"/>
              <a:t>Other limits </a:t>
            </a:r>
            <a:r>
              <a:rPr lang="en-GB" sz="2400" dirty="0"/>
              <a:t>e.g. date (updating an existing review, date a drug was developed/licensed etc). Apply with caution!</a:t>
            </a:r>
          </a:p>
        </p:txBody>
      </p:sp>
      <p:pic>
        <p:nvPicPr>
          <p:cNvPr id="4" name="Audio Recording 13 Oct 2020 at 15:38:25" descr="Audio Recording 13 Oct 2020 at 15:38:25">
            <a:hlinkClick r:id="" action="ppaction://media"/>
            <a:extLst>
              <a:ext uri="{FF2B5EF4-FFF2-40B4-BE49-F238E27FC236}">
                <a16:creationId xmlns:a16="http://schemas.microsoft.com/office/drawing/2014/main" id="{338D0B1B-5737-144A-900A-A2252BF85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564" y="5589240"/>
            <a:ext cx="812800" cy="812800"/>
          </a:xfrm>
          <a:prstGeom prst="rect">
            <a:avLst/>
          </a:prstGeom>
        </p:spPr>
      </p:pic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60C9C05D-E1B7-3F45-9078-A6F4E5829DCF}"/>
              </a:ext>
            </a:extLst>
          </p:cNvPr>
          <p:cNvSpPr/>
          <p:nvPr/>
        </p:nvSpPr>
        <p:spPr>
          <a:xfrm>
            <a:off x="6516216" y="4365104"/>
            <a:ext cx="2160240" cy="434464"/>
          </a:xfrm>
          <a:prstGeom prst="wedgeRoundRectCallout">
            <a:avLst>
              <a:gd name="adj1" fmla="val -34568"/>
              <a:gd name="adj2" fmla="val -457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Explore these later</a:t>
            </a:r>
            <a:endParaRPr lang="en-GB" sz="1600" b="1" dirty="0">
              <a:solidFill>
                <a:srgbClr val="BF2F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1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FAC2-83E1-497B-8665-7FF8CFCA9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bibliographic databases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86DD9-FE8E-4220-97CF-491758DDC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42" y="1385918"/>
            <a:ext cx="5633070" cy="286079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88926-DEF1-4D6D-A872-415DE597B5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2198127"/>
            <a:ext cx="5240398" cy="36971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7683187-0473-4D95-8E87-7F1BCE780A63}"/>
              </a:ext>
            </a:extLst>
          </p:cNvPr>
          <p:cNvSpPr/>
          <p:nvPr/>
        </p:nvSpPr>
        <p:spPr bwMode="auto">
          <a:xfrm>
            <a:off x="411721" y="4900062"/>
            <a:ext cx="4160279" cy="1121226"/>
          </a:xfrm>
          <a:prstGeom prst="wedgeRoundRectCallout">
            <a:avLst>
              <a:gd name="adj1" fmla="val -3268"/>
              <a:gd name="adj2" fmla="val -175971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</a:rPr>
              <a:t>Search for TITLE of database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or filter by SUBJECT e.g. </a:t>
            </a:r>
            <a:r>
              <a:rPr lang="en-GB" sz="1400" b="1" dirty="0">
                <a:solidFill>
                  <a:schemeClr val="tx1"/>
                </a:solidFill>
              </a:rPr>
              <a:t>Population Health Sciences </a:t>
            </a:r>
            <a:r>
              <a:rPr lang="en-GB" sz="1400" dirty="0">
                <a:solidFill>
                  <a:schemeClr val="tx1"/>
                </a:solidFill>
              </a:rPr>
              <a:t>or 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b="1" dirty="0">
                <a:solidFill>
                  <a:schemeClr val="tx1"/>
                </a:solidFill>
              </a:rPr>
              <a:t>Sociology </a:t>
            </a:r>
            <a:r>
              <a:rPr lang="en-GB" sz="1400" dirty="0">
                <a:solidFill>
                  <a:schemeClr val="tx1"/>
                </a:solidFill>
              </a:rPr>
              <a:t>or </a:t>
            </a:r>
            <a:r>
              <a:rPr lang="en-GB" sz="1400" b="1" dirty="0">
                <a:solidFill>
                  <a:schemeClr val="tx1"/>
                </a:solidFill>
              </a:rPr>
              <a:t>Education</a:t>
            </a:r>
          </a:p>
          <a:p>
            <a:pPr algn="ctr">
              <a:defRPr/>
            </a:pPr>
            <a:r>
              <a:rPr lang="en-GB" sz="1400" dirty="0">
                <a:solidFill>
                  <a:srgbClr val="9A1D2B"/>
                </a:solidFill>
              </a:rPr>
              <a:t>Multidisciplinary nature of public health literature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7E0FC-6345-4E87-B0DC-5BEEEEEEEEDC}"/>
              </a:ext>
            </a:extLst>
          </p:cNvPr>
          <p:cNvSpPr txBox="1"/>
          <p:nvPr/>
        </p:nvSpPr>
        <p:spPr>
          <a:xfrm>
            <a:off x="5189804" y="5879699"/>
            <a:ext cx="39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solidFill>
                  <a:srgbClr val="9A1D2B"/>
                </a:solidFill>
              </a:rPr>
              <a:t>http://www.bris.ac.uk/library/find/databases/</a:t>
            </a:r>
          </a:p>
        </p:txBody>
      </p:sp>
      <p:pic>
        <p:nvPicPr>
          <p:cNvPr id="3" name="Audio Recording 13 Oct 2020 at 15:42:14" descr="Audio Recording 13 Oct 2020 at 15:42:14">
            <a:hlinkClick r:id="" action="ppaction://media"/>
            <a:extLst>
              <a:ext uri="{FF2B5EF4-FFF2-40B4-BE49-F238E27FC236}">
                <a16:creationId xmlns:a16="http://schemas.microsoft.com/office/drawing/2014/main" id="{03F1EF78-A1D3-4545-A7F0-2B823F293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7525" y="49690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DB0E-7D15-4F20-BEFE-6E688EC2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64" y="44624"/>
            <a:ext cx="8640960" cy="1143000"/>
          </a:xfrm>
        </p:spPr>
        <p:txBody>
          <a:bodyPr/>
          <a:lstStyle/>
          <a:p>
            <a:r>
              <a:rPr lang="en-GB" dirty="0"/>
              <a:t>Key sources: bibliographic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38D8-5ECC-4345-8CFA-960F79B3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52" y="1628800"/>
            <a:ext cx="8788744" cy="43997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Major biomedical, bibliographic databases: </a:t>
            </a:r>
            <a:br>
              <a:rPr lang="en-GB" sz="2400" dirty="0"/>
            </a:br>
            <a:r>
              <a:rPr lang="en-GB" sz="2400" b="1" dirty="0">
                <a:solidFill>
                  <a:schemeClr val="tx1"/>
                </a:solidFill>
              </a:rPr>
              <a:t>MEDLINE </a:t>
            </a:r>
            <a:r>
              <a:rPr lang="en-GB" sz="2400" dirty="0">
                <a:solidFill>
                  <a:schemeClr val="tx1"/>
                </a:solidFill>
              </a:rPr>
              <a:t>(PubMed), </a:t>
            </a:r>
            <a:r>
              <a:rPr lang="en-GB" sz="2400" b="1" dirty="0">
                <a:solidFill>
                  <a:schemeClr val="tx1"/>
                </a:solidFill>
              </a:rPr>
              <a:t>Embase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Specialist databases: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Subject specific</a:t>
            </a:r>
            <a:r>
              <a:rPr lang="en-GB" dirty="0">
                <a:solidFill>
                  <a:schemeClr val="tx1"/>
                </a:solidFill>
              </a:rPr>
              <a:t>: e.g. CINAHL, PsycINFO, ERIC, IBSS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Citation indexes</a:t>
            </a:r>
            <a:r>
              <a:rPr lang="en-GB" dirty="0">
                <a:solidFill>
                  <a:schemeClr val="tx1"/>
                </a:solidFill>
              </a:rPr>
              <a:t>: Web of Science, Scopus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National/regional</a:t>
            </a:r>
            <a:r>
              <a:rPr lang="en-GB" dirty="0">
                <a:solidFill>
                  <a:schemeClr val="tx1"/>
                </a:solidFill>
              </a:rPr>
              <a:t>: e.g. LILACS, SciELO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Study Type</a:t>
            </a:r>
            <a:r>
              <a:rPr lang="en-GB" dirty="0">
                <a:solidFill>
                  <a:schemeClr val="tx1"/>
                </a:solidFill>
              </a:rPr>
              <a:t>: e.g. for RCTs use Cochrane Library Trials database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(also known as CENTRAL)</a:t>
            </a:r>
          </a:p>
        </p:txBody>
      </p:sp>
      <p:pic>
        <p:nvPicPr>
          <p:cNvPr id="4" name="Audio Recording 13 Oct 2020 at 15:49:45" descr="Audio Recording 13 Oct 2020 at 15:49:45">
            <a:hlinkClick r:id="" action="ppaction://media"/>
            <a:extLst>
              <a:ext uri="{FF2B5EF4-FFF2-40B4-BE49-F238E27FC236}">
                <a16:creationId xmlns:a16="http://schemas.microsoft.com/office/drawing/2014/main" id="{5C526FF5-151C-7F4D-80DC-D4A939629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2157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Example of subscription based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0150-F4E0-46A8-ACBF-8F7A7454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2776"/>
            <a:ext cx="8892480" cy="4464496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n-GB" sz="1800" dirty="0"/>
              <a:t>Ovid</a:t>
            </a:r>
            <a:r>
              <a:rPr lang="en-GB" sz="1800" b="1" dirty="0"/>
              <a:t> Embase </a:t>
            </a:r>
            <a:r>
              <a:rPr lang="en-GB" sz="1800" dirty="0"/>
              <a:t>(1974 -) 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Ovid</a:t>
            </a:r>
            <a:r>
              <a:rPr lang="en-GB" sz="1800" b="1" dirty="0"/>
              <a:t> MEDLINE </a:t>
            </a:r>
            <a:r>
              <a:rPr lang="en-GB" sz="1800" dirty="0"/>
              <a:t>(1946 -)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Ovid</a:t>
            </a:r>
            <a:r>
              <a:rPr lang="en-GB" sz="1800" b="1" dirty="0"/>
              <a:t> PsycINFO </a:t>
            </a:r>
            <a:r>
              <a:rPr lang="en-GB" sz="1800" dirty="0"/>
              <a:t>(1806 -)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Clarivate - </a:t>
            </a:r>
            <a:r>
              <a:rPr lang="en-GB" sz="1800" b="1" dirty="0"/>
              <a:t>Web of Science</a:t>
            </a:r>
            <a:r>
              <a:rPr lang="en-GB" sz="1800" dirty="0"/>
              <a:t> (Science (1900 - )/Social Citation Index (1956 -)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Elsevier – </a:t>
            </a:r>
            <a:r>
              <a:rPr lang="en-GB" sz="1800" b="1" dirty="0"/>
              <a:t>SCOPUS</a:t>
            </a:r>
            <a:r>
              <a:rPr lang="en-GB" sz="1800" dirty="0"/>
              <a:t> (Science/Social Science) (1800 -)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EBSCO - </a:t>
            </a:r>
            <a:r>
              <a:rPr lang="en-GB" sz="1800" b="1" dirty="0"/>
              <a:t> Cumulative Index of Nursing and Allied Health </a:t>
            </a:r>
            <a:r>
              <a:rPr lang="en-GB" sz="1800" dirty="0"/>
              <a:t>(CINAHL) (1981 - )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ProQuest</a:t>
            </a:r>
            <a:r>
              <a:rPr lang="en-GB" sz="1800" b="1" dirty="0"/>
              <a:t> - Sociological Abstracts</a:t>
            </a:r>
            <a:r>
              <a:rPr lang="en-GB" sz="1800" dirty="0"/>
              <a:t> (1952 - )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ProQuest</a:t>
            </a:r>
            <a:r>
              <a:rPr lang="en-GB" sz="1800" b="1" dirty="0"/>
              <a:t> - International Bibliography of Social Sciences (IBSS) </a:t>
            </a:r>
            <a:r>
              <a:rPr lang="en-GB" sz="1800" dirty="0"/>
              <a:t>(1951 - )</a:t>
            </a:r>
          </a:p>
          <a:p>
            <a:pPr lvl="0">
              <a:lnSpc>
                <a:spcPct val="120000"/>
              </a:lnSpc>
            </a:pPr>
            <a:r>
              <a:rPr lang="en-GB" sz="1800" dirty="0"/>
              <a:t>ProQuest</a:t>
            </a:r>
            <a:r>
              <a:rPr lang="en-GB" sz="1800" b="1" dirty="0"/>
              <a:t> - ERIC (Educational Resources Information Center) </a:t>
            </a:r>
            <a:r>
              <a:rPr lang="en-GB" sz="1800" dirty="0"/>
              <a:t>(1966 - 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ProQuest - </a:t>
            </a:r>
            <a:r>
              <a:rPr lang="en-GB" sz="1800" b="1" dirty="0"/>
              <a:t>Dissertations &amp; Theses Global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FB0F0-F3C3-4180-B0A2-ABAAE572E60D}"/>
              </a:ext>
            </a:extLst>
          </p:cNvPr>
          <p:cNvSpPr txBox="1"/>
          <p:nvPr/>
        </p:nvSpPr>
        <p:spPr>
          <a:xfrm>
            <a:off x="5189804" y="5879699"/>
            <a:ext cx="39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solidFill>
                  <a:srgbClr val="9A1D2B"/>
                </a:solidFill>
              </a:rPr>
              <a:t>http://www.bris.ac.uk/library/find/databases/</a:t>
            </a:r>
          </a:p>
        </p:txBody>
      </p:sp>
      <p:pic>
        <p:nvPicPr>
          <p:cNvPr id="4" name="Audio Recording 13 Oct 2020 at 15:50:15" descr="Audio Recording 13 Oct 2020 at 15:50:15">
            <a:hlinkClick r:id="" action="ppaction://media"/>
            <a:extLst>
              <a:ext uri="{FF2B5EF4-FFF2-40B4-BE49-F238E27FC236}">
                <a16:creationId xmlns:a16="http://schemas.microsoft.com/office/drawing/2014/main" id="{F9A30879-B72D-684D-BA26-BC27B9A7A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0388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Other sources of trial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0150-F4E0-46A8-ACBF-8F7A7454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5"/>
            <a:ext cx="8892480" cy="4032448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theses/dissertations </a:t>
            </a:r>
            <a:r>
              <a:rPr lang="en-GB" altLang="en-US" sz="2200" dirty="0"/>
              <a:t>(e.g. Dissertations Abstracts</a:t>
            </a:r>
            <a:r>
              <a:rPr lang="en-GB" altLang="en-US" sz="2200" b="1" dirty="0"/>
              <a:t>)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conferences </a:t>
            </a:r>
            <a:r>
              <a:rPr lang="en-GB" altLang="en-US" sz="2200" dirty="0"/>
              <a:t>(e.g. EMBASE, Web of Science)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grey literature </a:t>
            </a:r>
            <a:r>
              <a:rPr lang="en-GB" altLang="en-US" sz="2200" dirty="0"/>
              <a:t>(key reports, policy documents)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handsearching </a:t>
            </a:r>
            <a:r>
              <a:rPr lang="en-GB" altLang="en-US" sz="2200" dirty="0"/>
              <a:t>(books, journals, conference proceedings)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snowballing </a:t>
            </a:r>
            <a:r>
              <a:rPr lang="en-GB" altLang="en-US" sz="2200" dirty="0"/>
              <a:t>(reference lists, citation searching, related references)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systematic reviews, Health Technology Assessments</a:t>
            </a:r>
            <a:br>
              <a:rPr lang="en-GB" altLang="en-US" sz="2200" b="1" dirty="0"/>
            </a:br>
            <a:r>
              <a:rPr lang="en-GB" altLang="en-US" sz="2200" dirty="0"/>
              <a:t>(e.g. Centre for Reviews and Dissemination (CRD), Cochrane Library) 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contacting authors, trialists, drug companies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searching trials registries</a:t>
            </a:r>
          </a:p>
          <a:p>
            <a:pPr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z="2200" b="1" dirty="0"/>
              <a:t>guidelines</a:t>
            </a:r>
            <a:endParaRPr lang="en-GB" sz="22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9B5C1DA-F075-49F0-9C9C-049B86E6CB85}"/>
              </a:ext>
            </a:extLst>
          </p:cNvPr>
          <p:cNvSpPr/>
          <p:nvPr/>
        </p:nvSpPr>
        <p:spPr>
          <a:xfrm>
            <a:off x="5724128" y="5031179"/>
            <a:ext cx="2736304" cy="972108"/>
          </a:xfrm>
          <a:prstGeom prst="wedgeRoundRectCallout">
            <a:avLst>
              <a:gd name="adj1" fmla="val -34568"/>
              <a:gd name="adj2" fmla="val -45795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b="1" dirty="0">
                <a:solidFill>
                  <a:srgbClr val="9A1D2B"/>
                </a:solidFill>
              </a:rPr>
              <a:t>Objective.</a:t>
            </a:r>
            <a:r>
              <a:rPr lang="en-GB" sz="1700" dirty="0">
                <a:solidFill>
                  <a:srgbClr val="9A1D2B"/>
                </a:solidFill>
              </a:rPr>
              <a:t> </a:t>
            </a:r>
            <a:r>
              <a:rPr lang="en-GB" sz="1700" dirty="0">
                <a:solidFill>
                  <a:schemeClr val="tx1"/>
                </a:solidFill>
              </a:rPr>
              <a:t>To identify trials which your main search may have failed to find!</a:t>
            </a:r>
            <a:endParaRPr lang="en-GB" dirty="0"/>
          </a:p>
        </p:txBody>
      </p:sp>
      <p:pic>
        <p:nvPicPr>
          <p:cNvPr id="4" name="Audio Recording 13 Oct 2020 at 15:56:09" descr="Audio Recording 13 Oct 2020 at 15:56:09">
            <a:hlinkClick r:id="" action="ppaction://media"/>
            <a:extLst>
              <a:ext uri="{FF2B5EF4-FFF2-40B4-BE49-F238E27FC236}">
                <a16:creationId xmlns:a16="http://schemas.microsoft.com/office/drawing/2014/main" id="{F4A895C0-21C3-7243-ACB3-968B1279B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9280" y="5229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3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Searching other sources – grey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0150-F4E0-46A8-ACBF-8F7A7454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96" y="1412776"/>
            <a:ext cx="8640960" cy="4824536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900" b="1" dirty="0"/>
              <a:t>Theses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Proquest Dissertations &amp; Theses Global (PQDT Global) </a:t>
            </a:r>
            <a:r>
              <a:rPr lang="en-GB" sz="1900" dirty="0"/>
              <a:t>(UoB susbscription)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Electronic Theses Online Service (EThOS) - British Library</a:t>
            </a:r>
            <a:r>
              <a:rPr lang="en-GB" sz="1900" dirty="0"/>
              <a:t> </a:t>
            </a:r>
            <a:br>
              <a:rPr lang="en-GB" sz="1900" dirty="0"/>
            </a:br>
            <a:r>
              <a:rPr lang="en-GB" sz="1900" dirty="0">
                <a:hlinkClick r:id="rId5"/>
              </a:rPr>
              <a:t>http://ethos.bl.uk/Home.do</a:t>
            </a:r>
            <a:r>
              <a:rPr lang="en-GB" sz="1900" dirty="0"/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DART - Europe e-theses Portal </a:t>
            </a:r>
            <a:br>
              <a:rPr lang="en-GB" sz="1900" b="1" dirty="0"/>
            </a:br>
            <a:r>
              <a:rPr lang="en-GB" sz="1900" dirty="0">
                <a:hlinkClick r:id="rId6"/>
              </a:rPr>
              <a:t>http://www.dart-europe.eu/basic-search.php</a:t>
            </a:r>
            <a:r>
              <a:rPr lang="en-GB" sz="1900" dirty="0"/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Networked Digital Library of Theses and Dissertations (NDLTD) </a:t>
            </a:r>
            <a:br>
              <a:rPr lang="en-GB" sz="1900" b="1" dirty="0"/>
            </a:br>
            <a:r>
              <a:rPr lang="en-GB" sz="1900" dirty="0">
                <a:hlinkClick r:id="rId7"/>
              </a:rPr>
              <a:t>http://search.ndltd.org/</a:t>
            </a:r>
            <a:r>
              <a:rPr lang="en-GB" sz="1900" dirty="0"/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PQDT Open - open access dissertations and theses </a:t>
            </a:r>
            <a:br>
              <a:rPr lang="en-GB" sz="1900" b="1" dirty="0"/>
            </a:br>
            <a:r>
              <a:rPr lang="en-GB" sz="1900" dirty="0">
                <a:hlinkClick r:id="rId8"/>
              </a:rPr>
              <a:t>https://pqdtopen.proquest.com/search.html</a:t>
            </a:r>
            <a:r>
              <a:rPr lang="en-GB" sz="1900" dirty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en-GB" sz="1900" b="1" dirty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900" b="1" dirty="0"/>
              <a:t>Other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WHO Library Database (WHOLIS)</a:t>
            </a:r>
            <a:r>
              <a:rPr lang="en-GB" sz="1900" dirty="0"/>
              <a:t> –</a:t>
            </a:r>
            <a:r>
              <a:rPr lang="en-GB" sz="1900" b="1" dirty="0"/>
              <a:t> </a:t>
            </a:r>
            <a:r>
              <a:rPr lang="en-GB" sz="1900" dirty="0"/>
              <a:t>Documents and Reports</a:t>
            </a:r>
            <a:br>
              <a:rPr lang="en-GB" sz="1900" dirty="0"/>
            </a:br>
            <a:r>
              <a:rPr lang="en-GB" sz="1900" u="sng" dirty="0">
                <a:hlinkClick r:id="rId9"/>
              </a:rPr>
              <a:t>http://www.who.int/library/databases/en/</a:t>
            </a:r>
            <a:r>
              <a:rPr lang="en-GB" sz="1900" dirty="0"/>
              <a:t> 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World Bank </a:t>
            </a:r>
            <a:r>
              <a:rPr lang="en-GB" sz="1900" dirty="0"/>
              <a:t>– Documents and Reports</a:t>
            </a:r>
            <a:br>
              <a:rPr lang="en-GB" sz="1900" b="1" dirty="0"/>
            </a:br>
            <a:r>
              <a:rPr lang="en-GB" sz="1900" u="sng" dirty="0">
                <a:hlinkClick r:id="rId10"/>
              </a:rPr>
              <a:t>http://documents.worldbank.org/curated/en/home</a:t>
            </a:r>
            <a:r>
              <a:rPr lang="en-GB" sz="1900" b="1" dirty="0"/>
              <a:t> </a:t>
            </a:r>
            <a:endParaRPr lang="en-GB" sz="19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Open Grey </a:t>
            </a:r>
            <a:r>
              <a:rPr lang="en-GB" sz="1900" dirty="0">
                <a:hlinkClick r:id="rId11"/>
              </a:rPr>
              <a:t>http://www.opengrey.eu/</a:t>
            </a:r>
            <a:r>
              <a:rPr lang="en-GB" sz="1900" dirty="0"/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sz="1900" b="1" dirty="0"/>
              <a:t>Google Search </a:t>
            </a:r>
            <a:r>
              <a:rPr lang="en-GB" sz="1900" dirty="0"/>
              <a:t>– limit to a particular web site e.g. type </a:t>
            </a:r>
            <a:r>
              <a:rPr lang="en-GB" sz="1900" i="1" dirty="0">
                <a:solidFill>
                  <a:srgbClr val="9A1D2B"/>
                </a:solidFill>
              </a:rPr>
              <a:t>health promotion obesity </a:t>
            </a:r>
            <a:r>
              <a:rPr lang="en-GB" sz="1900" b="1" i="1" dirty="0">
                <a:solidFill>
                  <a:srgbClr val="9A1D2B"/>
                </a:solidFill>
              </a:rPr>
              <a:t>site:</a:t>
            </a:r>
            <a:r>
              <a:rPr lang="en-GB" sz="1900" i="1" dirty="0">
                <a:solidFill>
                  <a:srgbClr val="9A1D2B"/>
                </a:solidFill>
              </a:rPr>
              <a:t>who.int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en-GB" sz="2400" dirty="0"/>
          </a:p>
        </p:txBody>
      </p:sp>
      <p:pic>
        <p:nvPicPr>
          <p:cNvPr id="4" name="Audio Recording 13 Oct 2020 at 15:56:47" descr="Audio Recording 13 Oct 2020 at 15:56:47">
            <a:hlinkClick r:id="" action="ppaction://media"/>
            <a:extLst>
              <a:ext uri="{FF2B5EF4-FFF2-40B4-BE49-F238E27FC236}">
                <a16:creationId xmlns:a16="http://schemas.microsoft.com/office/drawing/2014/main" id="{A1DB85EA-88F1-6841-8643-1D01D0669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54204" y="5157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Searching other sources - review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0150-F4E0-46A8-ACBF-8F7A7454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752528"/>
          </a:xfrm>
        </p:spPr>
        <p:txBody>
          <a:bodyPr>
            <a:normAutofit/>
          </a:bodyPr>
          <a:lstStyle/>
          <a:p>
            <a:pPr lvl="0"/>
            <a:r>
              <a:rPr lang="en-GB" sz="2000" b="1" dirty="0"/>
              <a:t>Cochrane Library (CDSR)</a:t>
            </a:r>
            <a:br>
              <a:rPr lang="en-GB" sz="1900" b="1" dirty="0"/>
            </a:br>
            <a:r>
              <a:rPr lang="en-GB" sz="1600" u="sng" dirty="0">
                <a:hlinkClick r:id="rId4"/>
              </a:rPr>
              <a:t>https://www.cochranelibrary.com/</a:t>
            </a:r>
            <a:endParaRPr lang="en-GB" sz="1600" u="sng" dirty="0"/>
          </a:p>
          <a:p>
            <a:pPr lvl="0"/>
            <a:r>
              <a:rPr lang="en-GB" sz="2000" b="1" dirty="0"/>
              <a:t>NIHR Journals Library – Health Technology Assessment</a:t>
            </a:r>
            <a:br>
              <a:rPr lang="en-GB" sz="1900" b="1" dirty="0"/>
            </a:br>
            <a:r>
              <a:rPr lang="en-GB" sz="1600" dirty="0">
                <a:hlinkClick r:id="rId5"/>
              </a:rPr>
              <a:t>https://www.journalslibrary.nihr.ac.uk/HTA/#/</a:t>
            </a:r>
            <a:endParaRPr lang="en-GB" sz="1600" dirty="0"/>
          </a:p>
          <a:p>
            <a:pPr lvl="0"/>
            <a:r>
              <a:rPr lang="en-GB" sz="2000" b="1" dirty="0"/>
              <a:t>Centre for Reviews and Dissemination (CRD) Databases </a:t>
            </a:r>
            <a:r>
              <a:rPr lang="en-GB" sz="1600" dirty="0"/>
              <a:t>(archived)</a:t>
            </a:r>
            <a:br>
              <a:rPr lang="en-GB" sz="1900" dirty="0"/>
            </a:br>
            <a:r>
              <a:rPr lang="en-GB" sz="1600" dirty="0">
                <a:hlinkClick r:id="rId6"/>
              </a:rPr>
              <a:t>https://www.crd.york.ac.uk/crdweb/Homepage.asp</a:t>
            </a:r>
            <a:r>
              <a:rPr lang="en-GB" sz="1600" dirty="0"/>
              <a:t> </a:t>
            </a:r>
          </a:p>
          <a:p>
            <a:pPr lvl="0"/>
            <a:r>
              <a:rPr lang="en-GB" sz="2000" b="1" dirty="0"/>
              <a:t>DoPHER </a:t>
            </a:r>
            <a:r>
              <a:rPr lang="en-GB" sz="1900" dirty="0"/>
              <a:t>(Database of promoting health effectiveness reviews)</a:t>
            </a:r>
            <a:br>
              <a:rPr lang="en-GB" sz="1900" dirty="0"/>
            </a:br>
            <a:r>
              <a:rPr lang="en-GB" sz="1900" dirty="0"/>
              <a:t> </a:t>
            </a:r>
            <a:r>
              <a:rPr lang="en-GB" sz="1600" u="sng" dirty="0">
                <a:hlinkClick r:id="rId7"/>
              </a:rPr>
              <a:t>http://eppi.ioe.ac.uk/webdatabases/Search.aspx</a:t>
            </a:r>
            <a:r>
              <a:rPr lang="en-GB" sz="1600" dirty="0"/>
              <a:t> </a:t>
            </a:r>
          </a:p>
          <a:p>
            <a:pPr lvl="0"/>
            <a:r>
              <a:rPr lang="en-GB" sz="2000" b="1" dirty="0"/>
              <a:t>Epistemonikos </a:t>
            </a:r>
            <a:br>
              <a:rPr lang="en-GB" sz="1900" b="1" dirty="0"/>
            </a:br>
            <a:r>
              <a:rPr lang="en-GB" sz="1600" u="sng" dirty="0">
                <a:hlinkClick r:id="rId8"/>
              </a:rPr>
              <a:t>https://www.epistemonikos.org/</a:t>
            </a:r>
            <a:r>
              <a:rPr lang="en-GB" sz="1600" dirty="0"/>
              <a:t> </a:t>
            </a:r>
          </a:p>
          <a:p>
            <a:r>
              <a:rPr lang="en-GB" sz="2000" b="1" dirty="0"/>
              <a:t>Health Evidence </a:t>
            </a:r>
            <a:br>
              <a:rPr lang="en-GB" sz="1900" b="1" dirty="0"/>
            </a:br>
            <a:r>
              <a:rPr lang="en-GB" sz="1600" u="sng" dirty="0">
                <a:hlinkClick r:id="rId9"/>
              </a:rPr>
              <a:t>https://www.healthevidence.org/</a:t>
            </a:r>
            <a:r>
              <a:rPr lang="en-GB" sz="1600" b="1" dirty="0"/>
              <a:t> </a:t>
            </a:r>
          </a:p>
          <a:p>
            <a:r>
              <a:rPr lang="en-GB" sz="2000" b="1" dirty="0"/>
              <a:t>3ie International Initiative for Impact Evaluation</a:t>
            </a:r>
            <a:br>
              <a:rPr lang="en-GB" sz="1900" b="1" dirty="0"/>
            </a:br>
            <a:r>
              <a:rPr lang="en-GB" sz="1600" u="sng" dirty="0">
                <a:hlinkClick r:id="rId10"/>
              </a:rPr>
              <a:t>http://www.3ieimpact.org/en/evidence/systematic-reviews/</a:t>
            </a:r>
            <a:r>
              <a:rPr lang="en-GB" sz="1600" dirty="0"/>
              <a:t> </a:t>
            </a:r>
          </a:p>
          <a:p>
            <a:endParaRPr lang="en-GB" sz="2000" dirty="0"/>
          </a:p>
          <a:p>
            <a:pPr lvl="0"/>
            <a:endParaRPr lang="en-GB" sz="20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13CDB-4CF0-4A8D-A671-568B957B75CD}"/>
              </a:ext>
            </a:extLst>
          </p:cNvPr>
          <p:cNvSpPr txBox="1"/>
          <p:nvPr/>
        </p:nvSpPr>
        <p:spPr>
          <a:xfrm>
            <a:off x="7236296" y="57150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Free Access</a:t>
            </a:r>
          </a:p>
        </p:txBody>
      </p:sp>
      <p:pic>
        <p:nvPicPr>
          <p:cNvPr id="4" name="Audio Recording 13 Oct 2020 at 15:58:16" descr="Audio Recording 13 Oct 2020 at 15:58:16">
            <a:hlinkClick r:id="" action="ppaction://media"/>
            <a:extLst>
              <a:ext uri="{FF2B5EF4-FFF2-40B4-BE49-F238E27FC236}">
                <a16:creationId xmlns:a16="http://schemas.microsoft.com/office/drawing/2014/main" id="{B06352D9-02DB-F448-80E8-E01CC9C17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40782" y="4749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Studies and review databases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DFF16E-6E10-43A2-82AC-EA92C75F9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6793"/>
            <a:ext cx="4038600" cy="4824536"/>
          </a:xfrm>
        </p:spPr>
        <p:txBody>
          <a:bodyPr/>
          <a:lstStyle/>
          <a:p>
            <a:r>
              <a:rPr lang="en-GB" sz="2000" b="1" dirty="0"/>
              <a:t>PubMed</a:t>
            </a:r>
            <a:br>
              <a:rPr lang="en-GB" sz="2000" b="1" dirty="0"/>
            </a:br>
            <a:r>
              <a:rPr lang="en-GB" sz="1600" u="sng" dirty="0">
                <a:hlinkClick r:id="rId4"/>
              </a:rPr>
              <a:t>https://www.ncbi.nlm.nih.gov/pubmed/</a:t>
            </a:r>
            <a:r>
              <a:rPr lang="en-GB" sz="1600" b="1" dirty="0"/>
              <a:t> </a:t>
            </a:r>
            <a:endParaRPr lang="en-GB" sz="1600" dirty="0"/>
          </a:p>
          <a:p>
            <a:pPr lvl="0"/>
            <a:r>
              <a:rPr lang="en-GB" sz="2000" b="1" dirty="0"/>
              <a:t>Cochrane Library (Trials)</a:t>
            </a:r>
            <a:br>
              <a:rPr lang="en-GB" sz="2000" b="1" dirty="0"/>
            </a:br>
            <a:r>
              <a:rPr lang="en-GB" sz="1600" u="sng" dirty="0">
                <a:hlinkClick r:id="rId5"/>
              </a:rPr>
              <a:t>https://www.cochranelibrary.com/</a:t>
            </a:r>
            <a:endParaRPr lang="en-GB" sz="1600" dirty="0"/>
          </a:p>
          <a:p>
            <a:pPr lvl="0"/>
            <a:r>
              <a:rPr lang="en-GB" sz="2000" b="1" dirty="0"/>
              <a:t>Global Index Medicus</a:t>
            </a:r>
            <a:br>
              <a:rPr lang="en-GB" sz="2000" b="1" dirty="0"/>
            </a:br>
            <a:r>
              <a:rPr lang="en-GB" sz="1600" u="sng" dirty="0">
                <a:hlinkClick r:id="rId6"/>
              </a:rPr>
              <a:t>http://www.globalhealthlibrary.net/php/index.php</a:t>
            </a:r>
            <a:r>
              <a:rPr lang="en-GB" sz="1600" dirty="0"/>
              <a:t> </a:t>
            </a:r>
          </a:p>
          <a:p>
            <a:pPr lvl="0"/>
            <a:r>
              <a:rPr lang="en-GB" sz="2000" b="1" dirty="0"/>
              <a:t>TRoPHI </a:t>
            </a:r>
            <a:r>
              <a:rPr lang="en-GB" sz="1600" dirty="0"/>
              <a:t>(Trials Register of Promoting Health Interventions)</a:t>
            </a:r>
            <a:br>
              <a:rPr lang="en-GB" sz="2000" dirty="0"/>
            </a:br>
            <a:r>
              <a:rPr lang="en-GB" sz="1600" u="sng" dirty="0">
                <a:hlinkClick r:id="rId7"/>
              </a:rPr>
              <a:t>https://eppi.ioe.ac.uk/webdatabases4/Intro.aspx?ID=12</a:t>
            </a:r>
            <a:r>
              <a:rPr lang="en-GB" sz="1600" dirty="0"/>
              <a:t> </a:t>
            </a:r>
          </a:p>
          <a:p>
            <a:pPr lvl="0"/>
            <a:r>
              <a:rPr lang="en-GB" sz="2000" b="1" dirty="0"/>
              <a:t>TRIP medical database </a:t>
            </a:r>
            <a:r>
              <a:rPr lang="en-GB" sz="1600" dirty="0"/>
              <a:t>(Translating Research into Practice)</a:t>
            </a:r>
            <a:br>
              <a:rPr lang="en-GB" sz="2000" b="1" dirty="0"/>
            </a:br>
            <a:r>
              <a:rPr lang="en-GB" sz="1600" dirty="0">
                <a:hlinkClick r:id="rId8"/>
              </a:rPr>
              <a:t>https://www.tripdatabase.com/</a:t>
            </a:r>
            <a:r>
              <a:rPr lang="en-GB" sz="1600" dirty="0"/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C9BCD4-EC19-4B58-9974-08C89050959D}"/>
              </a:ext>
            </a:extLst>
          </p:cNvPr>
          <p:cNvSpPr txBox="1">
            <a:spLocks/>
          </p:cNvSpPr>
          <p:nvPr/>
        </p:nvSpPr>
        <p:spPr>
          <a:xfrm>
            <a:off x="4648202" y="1556793"/>
            <a:ext cx="4038600" cy="34541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000" b="1" dirty="0"/>
              <a:t>Country Specific Databases</a:t>
            </a:r>
          </a:p>
          <a:p>
            <a:pPr fontAlgn="auto">
              <a:spcAft>
                <a:spcPts val="0"/>
              </a:spcAft>
            </a:pPr>
            <a:r>
              <a:rPr lang="en-GB" sz="2000" b="1" dirty="0"/>
              <a:t>African Index Medicus</a:t>
            </a:r>
            <a:r>
              <a:rPr lang="en-GB" sz="2000" dirty="0"/>
              <a:t> (AIM)</a:t>
            </a:r>
            <a:br>
              <a:rPr lang="en-GB" sz="2000" dirty="0"/>
            </a:br>
            <a:r>
              <a:rPr lang="en-GB" sz="1600" u="sng" dirty="0">
                <a:hlinkClick r:id="rId9"/>
              </a:rPr>
              <a:t>http://indexmedicus.afro.who.int/</a:t>
            </a:r>
            <a:r>
              <a:rPr lang="en-GB" sz="1600" dirty="0"/>
              <a:t> </a:t>
            </a:r>
          </a:p>
          <a:p>
            <a:pPr fontAlgn="auto">
              <a:spcAft>
                <a:spcPts val="0"/>
              </a:spcAft>
            </a:pPr>
            <a:r>
              <a:rPr lang="en-GB" sz="2000" b="1" dirty="0"/>
              <a:t>IndMed</a:t>
            </a:r>
            <a:br>
              <a:rPr lang="en-GB" sz="2000" b="1" dirty="0"/>
            </a:br>
            <a:r>
              <a:rPr lang="en-GB" sz="1600" u="sng" dirty="0">
                <a:hlinkClick r:id="rId10"/>
              </a:rPr>
              <a:t>http://indmed.nic.in/</a:t>
            </a:r>
            <a:r>
              <a:rPr lang="en-GB" sz="1600" dirty="0"/>
              <a:t> </a:t>
            </a:r>
          </a:p>
          <a:p>
            <a:pPr fontAlgn="auto">
              <a:spcAft>
                <a:spcPts val="0"/>
              </a:spcAft>
            </a:pPr>
            <a:r>
              <a:rPr lang="en-GB" sz="2000" b="1" dirty="0"/>
              <a:t>KoreaMed</a:t>
            </a:r>
            <a:br>
              <a:rPr lang="en-GB" sz="2000" b="1" dirty="0"/>
            </a:br>
            <a:r>
              <a:rPr lang="en-GB" sz="1600" u="sng" dirty="0">
                <a:hlinkClick r:id="rId11"/>
              </a:rPr>
              <a:t>https://koreamed.org/</a:t>
            </a:r>
            <a:r>
              <a:rPr lang="en-GB" sz="1600" dirty="0"/>
              <a:t> </a:t>
            </a:r>
          </a:p>
          <a:p>
            <a:pPr fontAlgn="auto">
              <a:spcAft>
                <a:spcPts val="0"/>
              </a:spcAft>
            </a:pPr>
            <a:r>
              <a:rPr lang="en-GB" sz="2000" b="1" dirty="0"/>
              <a:t>LILACS </a:t>
            </a:r>
            <a:r>
              <a:rPr lang="en-GB" sz="1600" dirty="0"/>
              <a:t>(Latin America and the Caribbean)</a:t>
            </a:r>
            <a:br>
              <a:rPr lang="en-GB" sz="1600" b="1" dirty="0"/>
            </a:br>
            <a:r>
              <a:rPr lang="en-GB" sz="1600" u="sng" dirty="0">
                <a:hlinkClick r:id="rId12"/>
              </a:rPr>
              <a:t>http://lilacs.bvsalud.org/en/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84B27-86FF-415A-85E4-BD2F662FF2A9}"/>
              </a:ext>
            </a:extLst>
          </p:cNvPr>
          <p:cNvSpPr txBox="1"/>
          <p:nvPr/>
        </p:nvSpPr>
        <p:spPr>
          <a:xfrm>
            <a:off x="7236296" y="57150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Free Access</a:t>
            </a:r>
          </a:p>
        </p:txBody>
      </p:sp>
      <p:pic>
        <p:nvPicPr>
          <p:cNvPr id="4" name="Audio Recording 13 Oct 2020 at 16:00:26" descr="Audio Recording 13 Oct 2020 at 16:00:26">
            <a:hlinkClick r:id="" action="ppaction://media"/>
            <a:extLst>
              <a:ext uri="{FF2B5EF4-FFF2-40B4-BE49-F238E27FC236}">
                <a16:creationId xmlns:a16="http://schemas.microsoft.com/office/drawing/2014/main" id="{FA1D4D02-6015-0C45-AD6A-63A8BF6C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63656" y="503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Trial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0150-F4E0-46A8-ACBF-8F7A7454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96" y="1412776"/>
            <a:ext cx="8640960" cy="475252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2600" b="1" dirty="0"/>
              <a:t>Registers/Registries: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altLang="en-US" sz="2400" b="1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sz="2800" dirty="0">
                <a:hlinkClick r:id="rId5"/>
              </a:rPr>
              <a:t>www.anzctr.org.au</a:t>
            </a:r>
            <a:endParaRPr lang="en-GB" altLang="en-US" sz="2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sz="2800" dirty="0">
                <a:hlinkClick r:id="rId6"/>
              </a:rPr>
              <a:t>www.clinicaltrials.gov</a:t>
            </a:r>
            <a:endParaRPr lang="en-GB" altLang="en-US" sz="2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sz="2800" dirty="0">
                <a:hlinkClick r:id="rId7"/>
              </a:rPr>
              <a:t>www.ISRCTN.org</a:t>
            </a:r>
            <a:endParaRPr lang="en-GB" altLang="en-US" sz="2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sz="2800" dirty="0">
                <a:hlinkClick r:id="rId8"/>
              </a:rPr>
              <a:t>www.umin.ac.jp/ctr/index/htm</a:t>
            </a:r>
            <a:endParaRPr lang="en-GB" altLang="en-US" sz="2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sz="2800" dirty="0">
                <a:hlinkClick r:id="rId9"/>
              </a:rPr>
              <a:t>www.trialregister.nl</a:t>
            </a:r>
            <a:endParaRPr lang="en-GB" altLang="en-US" sz="2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sz="2800" dirty="0">
                <a:hlinkClick r:id="rId10"/>
              </a:rPr>
              <a:t>www.clinicaltrialsregister.eu</a:t>
            </a:r>
            <a:endParaRPr lang="en-GB" altLang="en-US" sz="2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en-US" sz="2800" dirty="0">
                <a:hlinkClick r:id="rId11"/>
              </a:rPr>
              <a:t>www.who.int/ictrp/en/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br>
              <a:rPr lang="en-GB" altLang="en-US" sz="2800" dirty="0"/>
            </a:br>
            <a:r>
              <a:rPr lang="en-GB" altLang="en-US" sz="2800" dirty="0"/>
              <a:t>    </a:t>
            </a:r>
            <a:r>
              <a:rPr lang="en-GB" altLang="en-US" sz="2800" dirty="0">
                <a:solidFill>
                  <a:srgbClr val="9A1D2B"/>
                </a:solidFill>
              </a:rPr>
              <a:t>(WHO International Clinical Trials Registry Platform)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br>
              <a:rPr lang="en-GB" sz="2400" dirty="0"/>
            </a:br>
            <a:endParaRPr lang="en-GB" sz="24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43B5100-E618-4976-8280-5186E18BE601}"/>
              </a:ext>
            </a:extLst>
          </p:cNvPr>
          <p:cNvSpPr/>
          <p:nvPr/>
        </p:nvSpPr>
        <p:spPr>
          <a:xfrm>
            <a:off x="4541019" y="1511682"/>
            <a:ext cx="4210772" cy="1368152"/>
          </a:xfrm>
          <a:prstGeom prst="wedgeRoundRectCallout">
            <a:avLst>
              <a:gd name="adj1" fmla="val -34568"/>
              <a:gd name="adj2" fmla="val -45795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b="1" dirty="0">
                <a:solidFill>
                  <a:srgbClr val="9A1D2B"/>
                </a:solidFill>
              </a:rPr>
              <a:t>Objective.</a:t>
            </a:r>
            <a:r>
              <a:rPr lang="en-GB" sz="1700" dirty="0">
                <a:solidFill>
                  <a:srgbClr val="9A1D2B"/>
                </a:solidFill>
              </a:rPr>
              <a:t> </a:t>
            </a:r>
            <a:r>
              <a:rPr lang="en-GB" sz="1700" dirty="0">
                <a:solidFill>
                  <a:schemeClr val="tx1"/>
                </a:solidFill>
              </a:rPr>
              <a:t>To identify unpublished research.</a:t>
            </a:r>
          </a:p>
          <a:p>
            <a:pPr algn="ctr">
              <a:defRPr/>
            </a:pPr>
            <a:r>
              <a:rPr lang="en-GB" sz="1700" dirty="0">
                <a:solidFill>
                  <a:schemeClr val="tx1"/>
                </a:solidFill>
              </a:rPr>
              <a:t>See also: </a:t>
            </a:r>
            <a:r>
              <a:rPr lang="en-GB" sz="1700" b="1" dirty="0">
                <a:solidFill>
                  <a:srgbClr val="BF2F37"/>
                </a:solidFill>
              </a:rPr>
              <a:t>+AllTrials </a:t>
            </a:r>
            <a:r>
              <a:rPr lang="en-GB" sz="1700" dirty="0">
                <a:solidFill>
                  <a:schemeClr val="tx1"/>
                </a:solidFill>
              </a:rPr>
              <a:t>initiative</a:t>
            </a:r>
          </a:p>
          <a:p>
            <a:pPr algn="ctr">
              <a:defRPr/>
            </a:pPr>
            <a:r>
              <a:rPr lang="en-GB" sz="1700" dirty="0">
                <a:solidFill>
                  <a:schemeClr val="tx1"/>
                </a:solidFill>
              </a:rPr>
              <a:t>&amp;</a:t>
            </a:r>
            <a:r>
              <a:rPr lang="en-GB" sz="1700" b="1" dirty="0">
                <a:solidFill>
                  <a:srgbClr val="BF2F37"/>
                </a:solidFill>
              </a:rPr>
              <a:t> FDAATrials Tracker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17D73-0612-4453-B75B-88F87810F2FE}"/>
              </a:ext>
            </a:extLst>
          </p:cNvPr>
          <p:cNvSpPr txBox="1"/>
          <p:nvPr/>
        </p:nvSpPr>
        <p:spPr>
          <a:xfrm>
            <a:off x="7236296" y="57150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Free Access</a:t>
            </a:r>
          </a:p>
        </p:txBody>
      </p:sp>
      <p:pic>
        <p:nvPicPr>
          <p:cNvPr id="8" name="Audio Recording 14 Oct 2020 at 12:26:29" descr="Audio Recording 14 Oct 2020 at 12:26:29">
            <a:hlinkClick r:id="" action="ppaction://media"/>
            <a:extLst>
              <a:ext uri="{FF2B5EF4-FFF2-40B4-BE49-F238E27FC236}">
                <a16:creationId xmlns:a16="http://schemas.microsoft.com/office/drawing/2014/main" id="{FBCA96A9-EE56-9745-80FE-B9619107E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7344" y="52399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Managing Search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0150-F4E0-46A8-ACBF-8F7A7454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4906045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/>
              <a:t>Reference Management Software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EndNote, Ref Works</a:t>
            </a:r>
            <a:endParaRPr lang="en-GB" b="1" dirty="0"/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Citavi, </a:t>
            </a:r>
            <a:r>
              <a:rPr lang="en-GB" b="1" dirty="0"/>
              <a:t>Mendeley, Zotero </a:t>
            </a:r>
            <a:r>
              <a:rPr lang="en-GB" dirty="0">
                <a:solidFill>
                  <a:schemeClr val="tx1"/>
                </a:solidFill>
              </a:rPr>
              <a:t>(free online tools)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/>
              <a:t>Excel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download records from each database searched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remove duplicate records</a:t>
            </a: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/>
              <a:t>annotate records </a:t>
            </a:r>
            <a:r>
              <a:rPr lang="en-GB" dirty="0"/>
              <a:t>(eg ‘Research Notes’ field in EndNote)</a:t>
            </a:r>
            <a:endParaRPr lang="en-GB" dirty="0">
              <a:solidFill>
                <a:schemeClr val="tx1"/>
              </a:solidFill>
            </a:endParaRP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import/link full-text </a:t>
            </a:r>
            <a:r>
              <a:rPr lang="en-GB" b="1" dirty="0"/>
              <a:t>documents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(eg EndNote ‘Find Full-Text’ feature)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/>
              <a:t>Screening Software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/>
              <a:t>Rayyan, Covidence, EPPI Reviewer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b="1" dirty="0"/>
              <a:t>Access, Excel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ECF62-DDAD-49BD-BDF4-A92CB45FA0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8588" y="6246813"/>
            <a:ext cx="3867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Population Health Sciences</a:t>
            </a:r>
          </a:p>
        </p:txBody>
      </p:sp>
      <p:pic>
        <p:nvPicPr>
          <p:cNvPr id="5" name="Audio Recording 13 Oct 2020 at 16:09:26" descr="Audio Recording 13 Oct 2020 at 16:09:26">
            <a:hlinkClick r:id="" action="ppaction://media"/>
            <a:extLst>
              <a:ext uri="{FF2B5EF4-FFF2-40B4-BE49-F238E27FC236}">
                <a16:creationId xmlns:a16="http://schemas.microsoft.com/office/drawing/2014/main" id="{1CE5ECD7-C990-8147-ABBD-24A37A08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1108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6D0975-E68E-4DAB-8CD6-484DB9164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51" y="1556793"/>
            <a:ext cx="5103455" cy="403244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EC9306-0860-43D6-A05D-2CBCFE9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48072"/>
          </a:xfrm>
        </p:spPr>
        <p:txBody>
          <a:bodyPr/>
          <a:lstStyle/>
          <a:p>
            <a:r>
              <a:rPr lang="en-GB" dirty="0"/>
              <a:t>What is a systematic review?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98D5-FC99-4D02-B353-5E0BA314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8" y="1556792"/>
            <a:ext cx="4104456" cy="4289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A systematic review is </a:t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a review of a </a:t>
            </a:r>
            <a:r>
              <a:rPr lang="en-GB" sz="2400" b="1" dirty="0"/>
              <a:t>clearly formulated question </a:t>
            </a:r>
            <a:br>
              <a:rPr lang="en-GB" sz="2400" dirty="0"/>
            </a:br>
            <a:r>
              <a:rPr lang="en-GB" sz="2400" dirty="0"/>
              <a:t>using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400" b="1" dirty="0"/>
              <a:t>systematic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en-GB" sz="2400" dirty="0"/>
              <a:t> </a:t>
            </a:r>
            <a:r>
              <a:rPr lang="en-GB" sz="2400" b="1" dirty="0"/>
              <a:t>reproducible methods</a:t>
            </a:r>
            <a:br>
              <a:rPr lang="en-GB" sz="2400" dirty="0"/>
            </a:br>
            <a:r>
              <a:rPr lang="en-GB" sz="2400" dirty="0"/>
              <a:t>to </a:t>
            </a:r>
            <a:r>
              <a:rPr lang="en-GB" sz="2400" b="1" dirty="0"/>
              <a:t>identify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select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critically 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appraise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400" b="1" u="sng" dirty="0"/>
              <a:t>all</a:t>
            </a:r>
            <a:r>
              <a:rPr lang="en-GB" sz="2400" b="1" dirty="0"/>
              <a:t> </a:t>
            </a:r>
            <a:br>
              <a:rPr lang="en-GB" sz="2400" b="1" dirty="0"/>
            </a:br>
            <a:r>
              <a:rPr lang="en-GB" sz="2400" b="1" dirty="0"/>
              <a:t>relevant research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and to 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extract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analyse</a:t>
            </a:r>
            <a:br>
              <a:rPr lang="en-GB" sz="24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data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 from the 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studies </a:t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that are included in the </a:t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review.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01499-26C3-704D-AD86-044A31F69E79}"/>
              </a:ext>
            </a:extLst>
          </p:cNvPr>
          <p:cNvSpPr txBox="1"/>
          <p:nvPr/>
        </p:nvSpPr>
        <p:spPr>
          <a:xfrm>
            <a:off x="323528" y="569318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  <a:cs typeface="+mn-cs"/>
              </a:rPr>
              <a:t>Need to know what you are looking for and where to find it…</a:t>
            </a:r>
          </a:p>
        </p:txBody>
      </p:sp>
      <p:pic>
        <p:nvPicPr>
          <p:cNvPr id="4" name="Recorded-Sound-3" descr="Recorded-Sound-3">
            <a:hlinkClick r:id="" action="ppaction://media"/>
            <a:extLst>
              <a:ext uri="{FF2B5EF4-FFF2-40B4-BE49-F238E27FC236}">
                <a16:creationId xmlns:a16="http://schemas.microsoft.com/office/drawing/2014/main" id="{6507AB3B-F35A-324C-8A71-B842A4D00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8738" y="53163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rgaret\AppData\Local\Temp\journal.pmed.1000097.g001.png">
            <a:extLst>
              <a:ext uri="{FF2B5EF4-FFF2-40B4-BE49-F238E27FC236}">
                <a16:creationId xmlns:a16="http://schemas.microsoft.com/office/drawing/2014/main" id="{58029689-3C20-4367-8982-7E86F0FE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307825"/>
            <a:ext cx="5311052" cy="461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8A991CFB-FEF9-4A7D-B536-A3E472C39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4725144"/>
            <a:ext cx="2451601" cy="10178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Moher D, Liberati A, Tetzlaff J, The PRISMA Group. Preferred reporting items for systematic reviews and meta-analyses: The PRISMA Statement. PLoS Med. 2009; 6(6).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99D80B5-5D67-471D-B738-D81452D3D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55" y="1307825"/>
            <a:ext cx="615553" cy="45443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>
            <a:spAutoFit/>
          </a:bodyPr>
          <a:lstStyle/>
          <a:p>
            <a:pPr algn="ctr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280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PRISMA Flow Diagram</a:t>
            </a:r>
            <a:endParaRPr lang="en-GB" sz="2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9344D2-3EC2-4628-B35E-2C81F6BE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Reporting of systematic reviews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D8340B-780A-4EB2-9ED3-64BB9DB60671}"/>
              </a:ext>
            </a:extLst>
          </p:cNvPr>
          <p:cNvSpPr txBox="1"/>
          <p:nvPr/>
        </p:nvSpPr>
        <p:spPr>
          <a:xfrm>
            <a:off x="6224855" y="5877272"/>
            <a:ext cx="3819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5"/>
              </a:rPr>
              <a:t>http://www.prisma-statement.org/</a:t>
            </a:r>
            <a:endParaRPr lang="en-GB" sz="1400" dirty="0"/>
          </a:p>
        </p:txBody>
      </p:sp>
      <p:pic>
        <p:nvPicPr>
          <p:cNvPr id="3" name="Audio Recording 13 Oct 2020 at 16:13:07" descr="Audio Recording 13 Oct 2020 at 16:13:07">
            <a:hlinkClick r:id="" action="ppaction://media"/>
            <a:extLst>
              <a:ext uri="{FF2B5EF4-FFF2-40B4-BE49-F238E27FC236}">
                <a16:creationId xmlns:a16="http://schemas.microsoft.com/office/drawing/2014/main" id="{B3AAB48C-4528-F146-910F-8BA5FA07C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7728" y="52428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5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29A3-3C91-4CB1-9621-2EF0424E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GB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0150-F4E0-46A8-ACBF-8F7A7454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4824536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b="1" dirty="0"/>
              <a:t>Database searching</a:t>
            </a:r>
          </a:p>
          <a:p>
            <a:pPr lvl="1"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dirty="0">
                <a:solidFill>
                  <a:schemeClr val="tx1"/>
                </a:solidFill>
              </a:rPr>
              <a:t>takes time - sensitive search queries, multiple sources to search</a:t>
            </a:r>
          </a:p>
          <a:p>
            <a:pPr lvl="1"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dirty="0">
                <a:solidFill>
                  <a:schemeClr val="tx1"/>
                </a:solidFill>
              </a:rPr>
              <a:t>requires clear, logical approach</a:t>
            </a:r>
          </a:p>
          <a:p>
            <a:pPr lvl="1"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dirty="0">
                <a:solidFill>
                  <a:schemeClr val="tx1"/>
                </a:solidFill>
              </a:rPr>
              <a:t>plan and document what you do</a:t>
            </a:r>
          </a:p>
          <a:p>
            <a:pPr lvl="1"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dirty="0">
                <a:solidFill>
                  <a:schemeClr val="tx1"/>
                </a:solidFill>
              </a:rPr>
              <a:t>iterative process – be reflective, make alterations, experiment </a:t>
            </a:r>
            <a:endParaRPr lang="en-GB" sz="2200" dirty="0"/>
          </a:p>
          <a:p>
            <a:pPr lvl="1"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dirty="0">
                <a:solidFill>
                  <a:schemeClr val="tx1"/>
                </a:solidFill>
              </a:rPr>
              <a:t>get help from a librarian/information specialist if necessary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b="1" dirty="0"/>
              <a:t>Keeping up-to-date</a:t>
            </a:r>
          </a:p>
          <a:p>
            <a:pPr lvl="1"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dirty="0">
                <a:solidFill>
                  <a:schemeClr val="tx1"/>
                </a:solidFill>
              </a:rPr>
              <a:t>search alerts (OVID Auto-alerts), citation alerts (Web of Knowledge)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defRPr/>
            </a:pPr>
            <a:r>
              <a:rPr lang="en-GB" sz="2200" b="1" dirty="0">
                <a:solidFill>
                  <a:schemeClr val="tx1"/>
                </a:solidFill>
              </a:rPr>
              <a:t>Re-run saved searches</a:t>
            </a:r>
            <a:br>
              <a:rPr lang="en-GB" sz="2200" dirty="0"/>
            </a:br>
            <a:r>
              <a:rPr lang="en-GB" sz="2200" dirty="0"/>
              <a:t>Records may have been added retrospectively, so search for </a:t>
            </a:r>
            <a:r>
              <a:rPr lang="en-GB" sz="2200" u="sng" dirty="0"/>
              <a:t>Year</a:t>
            </a:r>
            <a:r>
              <a:rPr lang="en-GB" sz="2200" dirty="0"/>
              <a:t> and </a:t>
            </a:r>
            <a:r>
              <a:rPr lang="en-GB" sz="2200" u="sng" dirty="0"/>
              <a:t>Record Entry Date</a:t>
            </a:r>
            <a:r>
              <a:rPr lang="en-GB" sz="2200" dirty="0"/>
              <a:t> </a:t>
            </a:r>
            <a:br>
              <a:rPr lang="en-GB" sz="2200" dirty="0"/>
            </a:br>
            <a:r>
              <a:rPr lang="en-GB" sz="1800" dirty="0"/>
              <a:t>e.g. OVID MEDLINE use (2016* or 2017* or 2018*). yr,dp,dt,ep,ez</a:t>
            </a:r>
            <a:br>
              <a:rPr lang="en-GB" sz="1800" dirty="0"/>
            </a:br>
            <a:r>
              <a:rPr lang="en-GB" sz="1600" dirty="0"/>
              <a:t>[</a:t>
            </a:r>
            <a:r>
              <a:rPr lang="en-GB" sz="1600" b="1" dirty="0"/>
              <a:t>yr</a:t>
            </a:r>
            <a:r>
              <a:rPr lang="en-GB" sz="1600" dirty="0"/>
              <a:t>:year; </a:t>
            </a:r>
            <a:r>
              <a:rPr lang="en-GB" sz="1600" b="1" dirty="0"/>
              <a:t>dp</a:t>
            </a:r>
            <a:r>
              <a:rPr lang="en-GB" sz="1600" dirty="0"/>
              <a:t>:date of publication; </a:t>
            </a:r>
            <a:r>
              <a:rPr lang="en-GB" sz="1600" b="1" dirty="0"/>
              <a:t>dt</a:t>
            </a:r>
            <a:r>
              <a:rPr lang="en-GB" sz="1600" dirty="0"/>
              <a:t>: create date;  </a:t>
            </a:r>
            <a:r>
              <a:rPr lang="en-GB" sz="1600" b="1" dirty="0"/>
              <a:t>ep</a:t>
            </a:r>
            <a:r>
              <a:rPr lang="en-GB" sz="1600" dirty="0"/>
              <a:t>: electronic publication date; </a:t>
            </a:r>
            <a:r>
              <a:rPr lang="en-GB" sz="1600" b="1" dirty="0"/>
              <a:t>ez</a:t>
            </a:r>
            <a:r>
              <a:rPr lang="en-GB" sz="1600" dirty="0"/>
              <a:t>: Entrez date]</a:t>
            </a:r>
            <a:endParaRPr lang="en-GB" altLang="en-US" sz="1600" b="1" dirty="0"/>
          </a:p>
        </p:txBody>
      </p:sp>
      <p:pic>
        <p:nvPicPr>
          <p:cNvPr id="6" name="Audio Recording 14 Oct 2020 at 13:29:01" descr="Audio Recording 14 Oct 2020 at 13:29:01">
            <a:hlinkClick r:id="" action="ppaction://media"/>
            <a:extLst>
              <a:ext uri="{FF2B5EF4-FFF2-40B4-BE49-F238E27FC236}">
                <a16:creationId xmlns:a16="http://schemas.microsoft.com/office/drawing/2014/main" id="{BD046003-AC02-DA42-9D91-821D3BDD9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065" y="5505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2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Lefebvre C, Glanville J, Briscoe S, Littlewood A, Marshall C, </a:t>
            </a:r>
            <a:r>
              <a:rPr lang="en-GB" sz="1600" dirty="0" err="1"/>
              <a:t>Metzendorf</a:t>
            </a:r>
            <a:r>
              <a:rPr lang="en-GB" sz="1600" dirty="0"/>
              <a:t> M-I, Noel-</a:t>
            </a:r>
            <a:r>
              <a:rPr lang="en-GB" sz="1600" dirty="0" err="1"/>
              <a:t>Storr</a:t>
            </a:r>
            <a:r>
              <a:rPr lang="en-GB" sz="1600" dirty="0"/>
              <a:t> A, Rader T, </a:t>
            </a:r>
            <a:r>
              <a:rPr lang="en-GB" sz="1600" dirty="0" err="1"/>
              <a:t>Shokraneh</a:t>
            </a:r>
            <a:r>
              <a:rPr lang="en-GB" sz="1600" dirty="0"/>
              <a:t> F, Thomas J, Wieland LS. Chapter 4: Searching for and selecting studies. In: Higgins JPT, Thomas J, Chandler J, </a:t>
            </a:r>
            <a:r>
              <a:rPr lang="en-GB" sz="1600" dirty="0" err="1"/>
              <a:t>Cumpston</a:t>
            </a:r>
            <a:r>
              <a:rPr lang="en-GB" sz="1600" dirty="0"/>
              <a:t> M, Li T, Page MJ, Welch VA (editors). </a:t>
            </a:r>
            <a:r>
              <a:rPr lang="en-GB" sz="1600" i="1" dirty="0"/>
              <a:t>Cochrane Handbook for Systematic Reviews of Interventions </a:t>
            </a:r>
            <a:r>
              <a:rPr lang="en-GB" sz="1600" dirty="0"/>
              <a:t>version 6.1 (updated September 2020). Cochrane, 2020. Available from </a:t>
            </a:r>
            <a:r>
              <a:rPr lang="en-GB" sz="1600" dirty="0">
                <a:hlinkClick r:id="rId4"/>
              </a:rPr>
              <a:t>www.training.cochrane.org/handbook</a:t>
            </a:r>
            <a:r>
              <a:rPr lang="en-GB" sz="1600" dirty="0"/>
              <a:t>.</a:t>
            </a:r>
          </a:p>
          <a:p>
            <a:endParaRPr lang="en-GB" sz="1800" dirty="0"/>
          </a:p>
        </p:txBody>
      </p:sp>
      <p:sp>
        <p:nvSpPr>
          <p:cNvPr id="5" name="AutoShape 4" descr="Front Cover">
            <a:extLst>
              <a:ext uri="{FF2B5EF4-FFF2-40B4-BE49-F238E27FC236}">
                <a16:creationId xmlns:a16="http://schemas.microsoft.com/office/drawing/2014/main" id="{D7BBD901-B4F6-CE42-84B4-616EE9AA56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11600" y="276860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B783A-FC88-C740-BCA3-B97A9E96A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8" y="2564904"/>
            <a:ext cx="8524597" cy="27954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Audio Recording 13 Oct 2020 at 16:32:30" descr="Audio Recording 13 Oct 2020 at 16:32:30">
            <a:hlinkClick r:id="" action="ppaction://media"/>
            <a:extLst>
              <a:ext uri="{FF2B5EF4-FFF2-40B4-BE49-F238E27FC236}">
                <a16:creationId xmlns:a16="http://schemas.microsoft.com/office/drawing/2014/main" id="{832D52B0-B27D-314E-B63A-47C0B9949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1798" y="5388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861E-212E-4CC7-BD00-31CA2B08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648072"/>
          </a:xfrm>
        </p:spPr>
        <p:txBody>
          <a:bodyPr>
            <a:normAutofit/>
          </a:bodyPr>
          <a:lstStyle/>
          <a:p>
            <a:r>
              <a:rPr lang="en-GB" dirty="0"/>
              <a:t>Clearly formulated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BF8B8-CC1F-48A3-B3E5-92EED9F34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4752527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GB" sz="2600" b="1" dirty="0"/>
              <a:t>framing the research question is a critical step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GB" sz="2600" b="1" dirty="0"/>
              <a:t>mnemonics can helps focus the research question into key concepts, e.g. PICO </a:t>
            </a:r>
            <a:endParaRPr lang="en-GB" sz="2600" b="1" kern="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sz="2200" b="1" kern="0" dirty="0">
                <a:solidFill>
                  <a:srgbClr val="C00000"/>
                </a:solidFill>
                <a:cs typeface="Arial" panose="020B0604020202020204" pitchFamily="34" charset="0"/>
              </a:rPr>
              <a:t>P</a:t>
            </a:r>
            <a:r>
              <a:rPr lang="en-GB" sz="2200" b="1" kern="0" dirty="0">
                <a:cs typeface="Arial" panose="020B0604020202020204" pitchFamily="34" charset="0"/>
              </a:rPr>
              <a:t>opulation: </a:t>
            </a:r>
            <a:r>
              <a:rPr lang="en-GB" sz="2200" kern="0" dirty="0">
                <a:cs typeface="Arial" panose="020B0604020202020204" pitchFamily="34" charset="0"/>
              </a:rPr>
              <a:t>patient population, </a:t>
            </a:r>
            <a:r>
              <a:rPr lang="en-GB" sz="2200" kern="0" dirty="0">
                <a:solidFill>
                  <a:schemeClr val="tx1"/>
                </a:solidFill>
                <a:cs typeface="Arial" panose="020B0604020202020204" pitchFamily="34" charset="0"/>
              </a:rPr>
              <a:t>disease or condition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sz="2200" b="1" kern="0" dirty="0">
                <a:solidFill>
                  <a:srgbClr val="C00000"/>
                </a:solidFill>
                <a:cs typeface="Arial" panose="020B0604020202020204" pitchFamily="34" charset="0"/>
              </a:rPr>
              <a:t>I</a:t>
            </a:r>
            <a:r>
              <a:rPr lang="en-GB" sz="2200" b="1" kern="0" dirty="0">
                <a:cs typeface="Arial" panose="020B0604020202020204" pitchFamily="34" charset="0"/>
              </a:rPr>
              <a:t>ntervention: </a:t>
            </a:r>
            <a:r>
              <a:rPr lang="en-GB" sz="2200" kern="0" dirty="0">
                <a:solidFill>
                  <a:schemeClr val="tx1"/>
                </a:solidFill>
                <a:cs typeface="Arial" panose="020B0604020202020204" pitchFamily="34" charset="0"/>
              </a:rPr>
              <a:t>type of intervention or exposure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sz="2200" b="1" kern="0" dirty="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r>
              <a:rPr lang="en-GB" sz="2200" b="1" kern="0" dirty="0">
                <a:cs typeface="Arial" panose="020B0604020202020204" pitchFamily="34" charset="0"/>
              </a:rPr>
              <a:t>omparison: </a:t>
            </a:r>
            <a:r>
              <a:rPr lang="en-GB" sz="2200" kern="0" dirty="0">
                <a:solidFill>
                  <a:schemeClr val="tx1"/>
                </a:solidFill>
                <a:cs typeface="Arial" panose="020B0604020202020204" pitchFamily="34" charset="0"/>
              </a:rPr>
              <a:t>risk or treatment; placebo or other active treatment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858BB"/>
              </a:buClr>
              <a:buFontTx/>
              <a:buChar char="•"/>
              <a:defRPr/>
            </a:pPr>
            <a:r>
              <a:rPr lang="en-GB" sz="2200" b="1" kern="0" dirty="0">
                <a:solidFill>
                  <a:srgbClr val="C00000"/>
                </a:solidFill>
                <a:cs typeface="Arial" panose="020B0604020202020204" pitchFamily="34" charset="0"/>
              </a:rPr>
              <a:t>O</a:t>
            </a:r>
            <a:r>
              <a:rPr lang="en-GB" sz="2200" b="1" kern="0" dirty="0">
                <a:cs typeface="Arial" panose="020B0604020202020204" pitchFamily="34" charset="0"/>
              </a:rPr>
              <a:t>utcome: </a:t>
            </a:r>
            <a:r>
              <a:rPr lang="en-GB" sz="2200" kern="0" dirty="0">
                <a:solidFill>
                  <a:schemeClr val="tx1"/>
                </a:solidFill>
                <a:cs typeface="Arial" panose="020B0604020202020204" pitchFamily="34" charset="0"/>
              </a:rPr>
              <a:t>frequency, risk, benefit, harm; dichotomous or continuous; </a:t>
            </a:r>
            <a:br>
              <a:rPr lang="en-GB" sz="2200" kern="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sz="2200" kern="0" dirty="0">
                <a:solidFill>
                  <a:schemeClr val="tx1"/>
                </a:solidFill>
                <a:cs typeface="Arial" panose="020B0604020202020204" pitchFamily="34" charset="0"/>
              </a:rPr>
              <a:t>mortality, morbidity, quality of life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GB" sz="2600" b="1" dirty="0"/>
              <a:t>facilitates identifying keywords/synonyms, which you can organise by concept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GB" sz="2600" b="1" dirty="0"/>
              <a:t>if the question is too vague/complex consider other types of review (first)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Sutton A, Clowes M, Preston L, Booth A. Meeting the review family: exploring review types and associated information retrieval requirements. Health Info </a:t>
            </a:r>
            <a:r>
              <a:rPr lang="en-US" sz="1900" dirty="0" err="1">
                <a:solidFill>
                  <a:schemeClr val="accent5">
                    <a:lumMod val="75000"/>
                  </a:schemeClr>
                </a:solidFill>
              </a:rPr>
              <a:t>Libr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 J. 2019 Sep;36(3):202-222. </a:t>
            </a:r>
            <a:r>
              <a:rPr lang="en-US" sz="1900" dirty="0" err="1">
                <a:solidFill>
                  <a:schemeClr val="accent5">
                    <a:lumMod val="75000"/>
                  </a:schemeClr>
                </a:solidFill>
              </a:rPr>
              <a:t>doi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: 10.1111/hir.12276. PMID: 31541534.</a:t>
            </a:r>
            <a:endParaRPr lang="en-GB" sz="2000" b="1" dirty="0"/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2858BB"/>
              </a:buClr>
              <a:buFontTx/>
              <a:buChar char="•"/>
              <a:defRPr/>
            </a:pPr>
            <a:endParaRPr lang="en-GB" sz="2000" kern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" name="Recorded-Sound-4" descr="Recorded-Sound-4">
            <a:hlinkClick r:id="" action="ppaction://media"/>
            <a:extLst>
              <a:ext uri="{FF2B5EF4-FFF2-40B4-BE49-F238E27FC236}">
                <a16:creationId xmlns:a16="http://schemas.microsoft.com/office/drawing/2014/main" id="{3757EC5E-8FF7-6D44-956E-F4A721F0D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688" y="53732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EFCD8-2D40-4EC6-B377-30E42045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648072"/>
          </a:xfrm>
        </p:spPr>
        <p:txBody>
          <a:bodyPr>
            <a:normAutofit/>
          </a:bodyPr>
          <a:lstStyle/>
          <a:p>
            <a:r>
              <a:rPr lang="en-GB" dirty="0"/>
              <a:t>Publication bias - a type of reporting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4DDB8-8E27-4335-A7B6-4327E0173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77" y="1412776"/>
            <a:ext cx="8640960" cy="471338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cs typeface="Arial" panose="020B0604020202020204" pitchFamily="34" charset="0"/>
              </a:rPr>
              <a:t>The publication or non-publication of research findings, depending on the nature and direction of the results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cs typeface="Arial" panose="020B0604020202020204" pitchFamily="34" charset="0"/>
              </a:rPr>
              <a:t>Studies with significant, positive results are more likely to get published: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time lag bias –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more rapidly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language bias –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in English language journals 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multiple publication bias –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more than once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easier to find –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indexed in major databases 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(location bias)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citation bias –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cited more frequently, easier to find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rgbClr val="9A1D2B"/>
                </a:solidFill>
                <a:cs typeface="Arial" panose="020B0604020202020204" pitchFamily="34" charset="0"/>
              </a:rPr>
              <a:t>under reporting of less significant or negative results</a:t>
            </a:r>
          </a:p>
          <a:p>
            <a:pPr marL="457200" lvl="1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u="sng" dirty="0">
                <a:solidFill>
                  <a:schemeClr val="tx1"/>
                </a:solidFill>
              </a:rPr>
              <a:t>https://methods.cochrane.org/bias/reporting-biases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Recorded-Sound-Slide-5" descr="Recorded-Sound-Slide-5">
            <a:hlinkClick r:id="" action="ppaction://media"/>
            <a:extLst>
              <a:ext uri="{FF2B5EF4-FFF2-40B4-BE49-F238E27FC236}">
                <a16:creationId xmlns:a16="http://schemas.microsoft.com/office/drawing/2014/main" id="{4B0343EB-2A7A-6845-8C66-61F512649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923" y="5157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EFCD8-2D40-4EC6-B377-30E42045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648072"/>
          </a:xfrm>
        </p:spPr>
        <p:txBody>
          <a:bodyPr/>
          <a:lstStyle/>
          <a:p>
            <a:r>
              <a:rPr lang="en-GB" dirty="0"/>
              <a:t>Importance of identifying </a:t>
            </a:r>
            <a:r>
              <a:rPr lang="en-GB" b="1" dirty="0"/>
              <a:t>all</a:t>
            </a:r>
            <a:r>
              <a:rPr lang="en-GB" dirty="0"/>
              <a:t> relevant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4DDB8-8E27-4335-A7B6-4327E0173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4425356"/>
          </a:xfrm>
        </p:spPr>
        <p:txBody>
          <a:bodyPr/>
          <a:lstStyle/>
          <a:p>
            <a:r>
              <a:rPr lang="en-GB" sz="2400" dirty="0">
                <a:cs typeface="Arial" panose="020B0604020202020204" pitchFamily="34" charset="0"/>
              </a:rPr>
              <a:t>Integrity - results/conclusions of review </a:t>
            </a:r>
          </a:p>
          <a:p>
            <a:r>
              <a:rPr lang="en-GB" sz="2400" dirty="0">
                <a:cs typeface="Arial" panose="020B0604020202020204" pitchFamily="34" charset="0"/>
              </a:rPr>
              <a:t>Limiting reporting biases (un-reporting bias)</a:t>
            </a:r>
          </a:p>
          <a:p>
            <a:r>
              <a:rPr lang="en-GB" sz="2400" dirty="0">
                <a:cs typeface="Arial" panose="020B0604020202020204" pitchFamily="34" charset="0"/>
              </a:rPr>
              <a:t>Identification depends on:	</a:t>
            </a:r>
          </a:p>
          <a:p>
            <a:pPr lvl="1">
              <a:lnSpc>
                <a:spcPct val="100000"/>
              </a:lnSpc>
            </a:pP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publication </a:t>
            </a:r>
          </a:p>
          <a:p>
            <a:pPr lvl="1">
              <a:lnSpc>
                <a:spcPct val="100000"/>
              </a:lnSpc>
            </a:pP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registration</a:t>
            </a:r>
          </a:p>
          <a:p>
            <a:pPr lvl="1">
              <a:lnSpc>
                <a:spcPct val="100000"/>
              </a:lnSpc>
            </a:pP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sensitivity of search query</a:t>
            </a:r>
          </a:p>
          <a:p>
            <a:pPr lvl="1">
              <a:lnSpc>
                <a:spcPct val="100000"/>
              </a:lnSpc>
            </a:pP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sources searched</a:t>
            </a:r>
          </a:p>
          <a:p>
            <a:pPr lvl="1">
              <a:lnSpc>
                <a:spcPct val="100000"/>
              </a:lnSpc>
            </a:pP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other methods of information retrieval 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Recorded-Sound-Slide-6" descr="Recorded-Sound-Slide-6">
            <a:hlinkClick r:id="" action="ppaction://media"/>
            <a:extLst>
              <a:ext uri="{FF2B5EF4-FFF2-40B4-BE49-F238E27FC236}">
                <a16:creationId xmlns:a16="http://schemas.microsoft.com/office/drawing/2014/main" id="{CBAFE16A-0E75-6544-859D-BA8D52076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9797" y="5165776"/>
            <a:ext cx="812800" cy="812800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AAE154E3-EAC0-4F43-AC8C-335A1B314DA9}"/>
              </a:ext>
            </a:extLst>
          </p:cNvPr>
          <p:cNvSpPr/>
          <p:nvPr/>
        </p:nvSpPr>
        <p:spPr>
          <a:xfrm>
            <a:off x="5652120" y="5258496"/>
            <a:ext cx="3101900" cy="720080"/>
          </a:xfrm>
          <a:prstGeom prst="wedgeRoundRectCallout">
            <a:avLst>
              <a:gd name="adj1" fmla="val -34568"/>
              <a:gd name="adj2" fmla="val -45795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Example: </a:t>
            </a:r>
            <a:r>
              <a:rPr lang="en-GB" sz="1600" b="1" dirty="0">
                <a:solidFill>
                  <a:srgbClr val="C00000"/>
                </a:solidFill>
              </a:rPr>
              <a:t>Tamiflu</a:t>
            </a: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https://</a:t>
            </a:r>
            <a:r>
              <a:rPr lang="en-GB" sz="1600" dirty="0" err="1">
                <a:solidFill>
                  <a:schemeClr val="tx1"/>
                </a:solidFill>
              </a:rPr>
              <a:t>www.bmj.com</a:t>
            </a:r>
            <a:r>
              <a:rPr lang="en-GB" sz="1600" dirty="0">
                <a:solidFill>
                  <a:schemeClr val="tx1"/>
                </a:solidFill>
              </a:rPr>
              <a:t>/</a:t>
            </a:r>
            <a:r>
              <a:rPr lang="en-GB" sz="1600" dirty="0" err="1">
                <a:solidFill>
                  <a:schemeClr val="tx1"/>
                </a:solidFill>
              </a:rPr>
              <a:t>tamiflu</a:t>
            </a:r>
            <a:endParaRPr lang="en-GB" sz="1600" b="1" dirty="0">
              <a:solidFill>
                <a:srgbClr val="BF2F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3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EFCD8-2D40-4EC6-B377-30E42045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648072"/>
          </a:xfrm>
        </p:spPr>
        <p:txBody>
          <a:bodyPr>
            <a:normAutofit/>
          </a:bodyPr>
          <a:lstStyle/>
          <a:p>
            <a:r>
              <a:rPr lang="en-GB" dirty="0"/>
              <a:t>Reducing reporting biases: sources searched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4DDB8-8E27-4335-A7B6-4327E0173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84784"/>
            <a:ext cx="8640960" cy="44973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Search query: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comprehensive, ‘sensitive’, repeatable</a:t>
            </a:r>
            <a:endParaRPr lang="en-GB" sz="2000" dirty="0">
              <a:solidFill>
                <a:srgbClr val="BF2F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Search multiple sources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published studies:</a:t>
            </a:r>
          </a:p>
          <a:p>
            <a:pPr lvl="1">
              <a:lnSpc>
                <a:spcPct val="100000"/>
              </a:lnSpc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international bibliographic databases </a:t>
            </a:r>
            <a:b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(public health is multidisciplinary: medicine/social sciences)</a:t>
            </a:r>
          </a:p>
          <a:p>
            <a:pPr lvl="1">
              <a:lnSpc>
                <a:spcPct val="100000"/>
              </a:lnSpc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topic/country specific databases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LMIC)</a:t>
            </a:r>
          </a:p>
          <a:p>
            <a:pPr lvl="1">
              <a:lnSpc>
                <a:spcPct val="100000"/>
              </a:lnSpc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handsearching</a:t>
            </a:r>
          </a:p>
          <a:p>
            <a:pPr lvl="1">
              <a:lnSpc>
                <a:spcPct val="100000"/>
              </a:lnSpc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grey literature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(reports, regulatory documents)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Unpublished (non-reported) studies:</a:t>
            </a:r>
          </a:p>
          <a:p>
            <a:pPr lvl="1">
              <a:lnSpc>
                <a:spcPct val="100000"/>
              </a:lnSpc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 registers, contacting trialists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Other: screening reference lists, citation searching…‘snowballing’ </a:t>
            </a:r>
          </a:p>
          <a:p>
            <a:pPr marL="457200" lvl="1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Audio Recording 13 Oct 2020 at 11:37:14" descr="Audio Recording 13 Oct 2020 at 11:37:14">
            <a:hlinkClick r:id="" action="ppaction://media"/>
            <a:extLst>
              <a:ext uri="{FF2B5EF4-FFF2-40B4-BE49-F238E27FC236}">
                <a16:creationId xmlns:a16="http://schemas.microsoft.com/office/drawing/2014/main" id="{907F7109-0ED1-DD4A-93FC-1FFC0B121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9680" y="5338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6D0975-E68E-4DAB-8CD6-484DB9164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623783"/>
            <a:ext cx="5428847" cy="4289553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EC9306-0860-43D6-A05D-2CBCFE9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48072"/>
          </a:xfrm>
        </p:spPr>
        <p:txBody>
          <a:bodyPr>
            <a:normAutofit/>
          </a:bodyPr>
          <a:lstStyle/>
          <a:p>
            <a:r>
              <a:rPr lang="en-GB" dirty="0"/>
              <a:t>Types of research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98D5-FC99-4D02-B353-5E0BA314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120" y="1988841"/>
            <a:ext cx="4176464" cy="4137324"/>
          </a:xfrm>
        </p:spPr>
        <p:txBody>
          <a:bodyPr>
            <a:normAutofit/>
          </a:bodyPr>
          <a:lstStyle/>
          <a:p>
            <a:r>
              <a:rPr lang="en-GB" sz="2400" dirty="0"/>
              <a:t>journal articles</a:t>
            </a:r>
          </a:p>
          <a:p>
            <a:r>
              <a:rPr lang="en-GB" sz="2400" dirty="0"/>
              <a:t>conference proceedings</a:t>
            </a:r>
          </a:p>
          <a:p>
            <a:r>
              <a:rPr lang="en-GB" sz="2400" dirty="0"/>
              <a:t>book chapters</a:t>
            </a:r>
          </a:p>
          <a:p>
            <a:r>
              <a:rPr lang="en-GB" sz="2400" dirty="0"/>
              <a:t>theses &amp; dissertations</a:t>
            </a:r>
          </a:p>
          <a:p>
            <a:r>
              <a:rPr lang="en-GB" sz="2400" dirty="0"/>
              <a:t>reports</a:t>
            </a:r>
          </a:p>
          <a:p>
            <a:r>
              <a:rPr lang="en-GB" sz="2400" dirty="0"/>
              <a:t>guidelines</a:t>
            </a:r>
          </a:p>
          <a:p>
            <a:r>
              <a:rPr lang="en-GB" sz="2400" dirty="0"/>
              <a:t>unpublished data</a:t>
            </a:r>
          </a:p>
          <a:p>
            <a:r>
              <a:rPr lang="en-GB" sz="2400" dirty="0"/>
              <a:t>results table</a:t>
            </a:r>
          </a:p>
          <a:p>
            <a:r>
              <a:rPr lang="en-GB" sz="2400" dirty="0"/>
              <a:t>letter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AC5583-9ADA-5945-AF41-568CAC96E4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1337277"/>
            <a:ext cx="4320480" cy="24869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42" name="Picture 2" descr="https://images.unsplash.com/photo-1528458965990-428de4b1cb0d?ixlib=rb-0.3.5&amp;ixid=eyJhcHBfaWQiOjEyMDd9&amp;s=400a77ec9ed70ed6e75eaefdeb1aa641&amp;dpr=1&amp;auto=format&amp;fit=crop&amp;w=1000&amp;q=80&amp;cs=tinysrgb">
            <a:extLst>
              <a:ext uri="{FF2B5EF4-FFF2-40B4-BE49-F238E27FC236}">
                <a16:creationId xmlns:a16="http://schemas.microsoft.com/office/drawing/2014/main" id="{5DA0457C-CCC3-4385-BD7C-E3B57DCC2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2493860"/>
            <a:ext cx="2558575" cy="345542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70397E-08EC-4D63-BF4A-9B8087C9DC5D}"/>
              </a:ext>
            </a:extLst>
          </p:cNvPr>
          <p:cNvSpPr/>
          <p:nvPr/>
        </p:nvSpPr>
        <p:spPr>
          <a:xfrm>
            <a:off x="3331008" y="2852936"/>
            <a:ext cx="2304256" cy="30243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"/>
              </a:spcBef>
            </a:pPr>
            <a:r>
              <a:rPr lang="en-GB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of micronutrients supplementation on infectious morbidity in young children in Burkina Faso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Jerome Winbetourefa Some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M.D. (Universite de Ouagadougou, Burkina Faso) 2009</a:t>
            </a:r>
          </a:p>
          <a:p>
            <a:pPr algn="ctr">
              <a:spcBef>
                <a:spcPts val="100"/>
              </a:spcBef>
            </a:pPr>
            <a:endParaRPr lang="en-GB" sz="7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DISSERTATION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 in partial satisfaction of the requirements for the degree of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 OF PHILOSOPHY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b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Nutritional Biology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OF GRADUATE STUDIES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</a:t>
            </a:r>
            <a:b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DAVIS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Approved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Kenneth H. Brown, Chair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 L. Lonnerdal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Danielle J. Harvey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 in charge</a:t>
            </a:r>
          </a:p>
          <a:p>
            <a:pPr algn="ctr">
              <a:spcBef>
                <a:spcPts val="100"/>
              </a:spcBef>
            </a:pPr>
            <a:r>
              <a:rPr lang="en-GB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31B01-3088-604B-A581-FDAFA896B6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16" y="4046387"/>
            <a:ext cx="3652228" cy="2017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BAED1D-EC9B-544D-8694-16965E6AF18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16" y="3912106"/>
            <a:ext cx="1758943" cy="494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1B9F4A-DE7E-0C48-9394-9366F1D114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382" y="5568470"/>
            <a:ext cx="1657506" cy="667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Audio Recording 13 Oct 2020 at 11:57:58" descr="Audio Recording 13 Oct 2020 at 11:57:58">
            <a:hlinkClick r:id="" action="ppaction://media"/>
            <a:extLst>
              <a:ext uri="{FF2B5EF4-FFF2-40B4-BE49-F238E27FC236}">
                <a16:creationId xmlns:a16="http://schemas.microsoft.com/office/drawing/2014/main" id="{22881E0D-64CC-0548-B75E-C0359291E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6295" y="53239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9306-0860-43D6-A05D-2CBCFE9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48072"/>
          </a:xfrm>
        </p:spPr>
        <p:txBody>
          <a:bodyPr>
            <a:normAutofit/>
          </a:bodyPr>
          <a:lstStyle/>
          <a:p>
            <a:r>
              <a:rPr lang="en-GB" dirty="0"/>
              <a:t>Where to find research literature/data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98D5-FC99-4D02-B353-5E0BA314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137324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bibliographic databases</a:t>
            </a:r>
          </a:p>
          <a:p>
            <a:r>
              <a:rPr lang="en-GB" sz="2400" dirty="0"/>
              <a:t>theses databases</a:t>
            </a:r>
          </a:p>
          <a:p>
            <a:r>
              <a:rPr lang="en-GB" sz="2400" dirty="0"/>
              <a:t>trial registers</a:t>
            </a:r>
          </a:p>
          <a:p>
            <a:r>
              <a:rPr lang="en-GB" sz="2400" dirty="0"/>
              <a:t>other systematic reviews</a:t>
            </a:r>
          </a:p>
          <a:p>
            <a:r>
              <a:rPr lang="en-GB" sz="2400" dirty="0"/>
              <a:t>scanning reference lists/</a:t>
            </a:r>
            <a:br>
              <a:rPr lang="en-GB" sz="2400" dirty="0"/>
            </a:br>
            <a:r>
              <a:rPr lang="en-GB" sz="2400" dirty="0"/>
              <a:t>related references</a:t>
            </a:r>
          </a:p>
          <a:p>
            <a:r>
              <a:rPr lang="en-GB" sz="2400" dirty="0"/>
              <a:t>citation searching</a:t>
            </a:r>
          </a:p>
          <a:p>
            <a:r>
              <a:rPr lang="en-GB" sz="2400" dirty="0"/>
              <a:t>grey literature (websites)</a:t>
            </a:r>
          </a:p>
          <a:p>
            <a:r>
              <a:rPr lang="en-GB" sz="2400" dirty="0"/>
              <a:t>organisation web sites</a:t>
            </a:r>
          </a:p>
          <a:p>
            <a:r>
              <a:rPr lang="en-GB" sz="2400" dirty="0"/>
              <a:t>contacting key authors/</a:t>
            </a:r>
            <a:br>
              <a:rPr lang="en-GB" sz="2400" dirty="0"/>
            </a:br>
            <a:r>
              <a:rPr lang="en-GB" sz="2400" dirty="0"/>
              <a:t>trialists</a:t>
            </a:r>
          </a:p>
          <a:p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48A45-E847-5C4C-9ADB-2B12A0EA31C0}"/>
              </a:ext>
            </a:extLst>
          </p:cNvPr>
          <p:cNvSpPr txBox="1"/>
          <p:nvPr/>
        </p:nvSpPr>
        <p:spPr>
          <a:xfrm>
            <a:off x="4139952" y="1327015"/>
            <a:ext cx="4680520" cy="44012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C00000"/>
                </a:solidFill>
              </a:rPr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Lassi ZS,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Moin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A,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Bhutta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ZA. Zinc supplementation for the prevention of pneumonia in children aged 2 months to 59 months. Cochrane Database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Syst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Rev 2016;12:CD005978. 10.1002/14651858.CD005978.pub3 [PMC free article] [PubMed] [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CrossRef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 [Google Scholar]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Tie HT, Tan Q, Luo MZ, et al. . Zinc as an adjunct to antibiotics for the treatment of severe pneumonia in children &lt;5 years: a meta-analysis of randomised-controlled trials. Br J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Nutr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2016;115:807–16. 10.1017/S0007114515005449 [PubMed] [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CrossRef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 [Google Scholar]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Sempértegui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F, Estrella B, Rodríguez O, et al. . Zinc as an adjunct to the treatment of severe pneumonia in Ecuadorian children: a randomized controlled trial. Am J Clin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Nutr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2014;99:497–505. 10.3945/ajcn.113.067892 [PubMed] [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CrossRef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 [Google Scholar]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Inter-agency Group for Child Mortality Estimation. Levels &amp; Trends in Child Mortality. 2015. Available: https://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data.unicef.org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wp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-content/uploads/2015/12/IGME-report-2015-child-mortality-final_236.pdf. Accessed: 29 November 2016.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Inter-agency Group for Child Mortality Estimation. Cause of Death Data 2015. 2015. Available: https://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data.unicef.org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/topic/child-survival/under-five-mortality. Accessed: 29 November 2016.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Jaffar S, Leach A, Greenwood A. Changes in the pattern of infant and childhood mortality in Upper River Division, The Gambia, from 1989 to 1993. Trop Med Int Health. 1997;2:28–37.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10.1046/j.1365-3156.1997.d01-131.x. [PubMed] [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CrossRef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 [Google Scholar]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Greenwood BM, Greenwood AM, Bradley AK, Tulloch S, Hayes R, Oldfield FS. Deaths in infancy and early childhood in a well-vaccinated, rural, West African population. Ann Trop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Paediatr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1987;7:91–9.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10.1080/02724936.1987.</a:t>
            </a:r>
            <a:r>
              <a:rPr lang="en-GB" sz="1000" dirty="0"/>
              <a:t>11748482. [PubMed] [</a:t>
            </a:r>
            <a:r>
              <a:rPr lang="en-GB" sz="1000" dirty="0" err="1"/>
              <a:t>CrossRef</a:t>
            </a:r>
            <a:r>
              <a:rPr lang="en-GB" sz="1000" dirty="0"/>
              <a:t>] [Google Scholar]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670A72-2043-D540-B946-9CEFF1C87B9A}"/>
              </a:ext>
            </a:extLst>
          </p:cNvPr>
          <p:cNvGrpSpPr/>
          <p:nvPr/>
        </p:nvGrpSpPr>
        <p:grpSpPr>
          <a:xfrm>
            <a:off x="3995210" y="3069436"/>
            <a:ext cx="4744563" cy="3056729"/>
            <a:chOff x="3779186" y="3069436"/>
            <a:chExt cx="4744563" cy="30567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FE69EA-539A-7741-8250-AF0A70EFD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9186" y="3069436"/>
              <a:ext cx="3950875" cy="30567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F2CF1E-8B39-004D-A52C-6D5DADBA3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1900" y="3069436"/>
              <a:ext cx="1611849" cy="42800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Audio Recording 14 Oct 2020 at 11:27:51" descr="Audio Recording 14 Oct 2020 at 11:27:51">
            <a:hlinkClick r:id="" action="ppaction://media"/>
            <a:extLst>
              <a:ext uri="{FF2B5EF4-FFF2-40B4-BE49-F238E27FC236}">
                <a16:creationId xmlns:a16="http://schemas.microsoft.com/office/drawing/2014/main" id="{E0BD6C12-2FB8-FA46-822E-D7CC5BABF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0940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c Epi PowerPoint-template" id="{BFCCB4D4-CFE3-4644-B1A2-D2C4E70F6860}" vid="{F6A664D9-6944-49EF-B4E0-26FBF266A0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8AC9D4923824D88A70ED925680C9F" ma:contentTypeVersion="8" ma:contentTypeDescription="Create a new document." ma:contentTypeScope="" ma:versionID="07b9a1a49941040598748b9f0f2d712d">
  <xsd:schema xmlns:xsd="http://www.w3.org/2001/XMLSchema" xmlns:xs="http://www.w3.org/2001/XMLSchema" xmlns:p="http://schemas.microsoft.com/office/2006/metadata/properties" xmlns:ns2="c35fc9fe-da7f-4f13-8cf1-499b52d5010e" xmlns:ns3="d4fecfda-4485-45cb-8c8a-070f19db39c4" targetNamespace="http://schemas.microsoft.com/office/2006/metadata/properties" ma:root="true" ma:fieldsID="c4d394312d8814fb354e0fd25131b0e3" ns2:_="" ns3:_="">
    <xsd:import namespace="c35fc9fe-da7f-4f13-8cf1-499b52d5010e"/>
    <xsd:import namespace="d4fecfda-4485-45cb-8c8a-070f19db39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fc9fe-da7f-4f13-8cf1-499b52d501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ecfda-4485-45cb-8c8a-070f19db39c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B91EA7-024D-4816-A8E3-03E6E7658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5fc9fe-da7f-4f13-8cf1-499b52d5010e"/>
    <ds:schemaRef ds:uri="d4fecfda-4485-45cb-8c8a-070f19db39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E571F5-B5CC-4A5A-B02E-F96A8A5B75E2}">
  <ds:schemaRefs>
    <ds:schemaRef ds:uri="http://schemas.microsoft.com/office/2006/documentManagement/types"/>
    <ds:schemaRef ds:uri="http://purl.org/dc/terms/"/>
    <ds:schemaRef ds:uri="d4fecfda-4485-45cb-8c8a-070f19db39c4"/>
    <ds:schemaRef ds:uri="c35fc9fe-da7f-4f13-8cf1-499b52d5010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D78B93-F51C-4A14-8D85-B1A5E644B6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MSc Epi_PH SHARED PowerPoint-template</Template>
  <TotalTime>10612</TotalTime>
  <Words>3628</Words>
  <Application>Microsoft Office PowerPoint</Application>
  <PresentationFormat>On-screen Show (4:3)</PresentationFormat>
  <Paragraphs>335</Paragraphs>
  <Slides>32</Slides>
  <Notes>15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Courier New</vt:lpstr>
      <vt:lpstr>Times New Roman</vt:lpstr>
      <vt:lpstr>Custom Design</vt:lpstr>
      <vt:lpstr>Bristol Medical School</vt:lpstr>
      <vt:lpstr>What is a systematic review?</vt:lpstr>
      <vt:lpstr>What is a systematic review? </vt:lpstr>
      <vt:lpstr>Clearly formulated question</vt:lpstr>
      <vt:lpstr>Publication bias - a type of reporting bias</vt:lpstr>
      <vt:lpstr>Importance of identifying all relevant studies</vt:lpstr>
      <vt:lpstr>Reducing reporting biases: sources searched</vt:lpstr>
      <vt:lpstr>Types of research literature</vt:lpstr>
      <vt:lpstr>Where to find research literature/data</vt:lpstr>
      <vt:lpstr>Bibliographic databases</vt:lpstr>
      <vt:lpstr>Bibliographic databases</vt:lpstr>
      <vt:lpstr>Bibliographic databases</vt:lpstr>
      <vt:lpstr>Search Syntax (for text words)</vt:lpstr>
      <vt:lpstr>Boolean operators</vt:lpstr>
      <vt:lpstr>Other search operators – adjacency</vt:lpstr>
      <vt:lpstr>Combining search terms: Boolean Logic</vt:lpstr>
      <vt:lpstr>Searching is a balancing act</vt:lpstr>
      <vt:lpstr>Sensitivity vs Specificity</vt:lpstr>
      <vt:lpstr>Search terms</vt:lpstr>
      <vt:lpstr>Search filters: study design</vt:lpstr>
      <vt:lpstr>Key bibliographic databases</vt:lpstr>
      <vt:lpstr>Key sources: bibliographic databases</vt:lpstr>
      <vt:lpstr>Example of subscription based databases</vt:lpstr>
      <vt:lpstr>Other sources of trial reports</vt:lpstr>
      <vt:lpstr>Searching other sources – grey literature</vt:lpstr>
      <vt:lpstr>Searching other sources - review databases</vt:lpstr>
      <vt:lpstr>Studies and review databases</vt:lpstr>
      <vt:lpstr>Trial Registers</vt:lpstr>
      <vt:lpstr>Managing Search Results</vt:lpstr>
      <vt:lpstr>Reporting of systematic reviews</vt:lpstr>
      <vt:lpstr>In conclusion</vt:lpstr>
      <vt:lpstr>Further reading</vt:lpstr>
    </vt:vector>
  </TitlesOfParts>
  <Manager/>
  <Company>University of Bristol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Bristol Medical School</dc:title>
  <dc:subject/>
  <dc:creator>Sarah Dawson</dc:creator>
  <cp:keywords/>
  <dc:description/>
  <cp:lastModifiedBy>Abby Sabey</cp:lastModifiedBy>
  <cp:revision>200</cp:revision>
  <cp:lastPrinted>2019-09-17T17:23:08Z</cp:lastPrinted>
  <dcterms:created xsi:type="dcterms:W3CDTF">2019-09-17T10:04:18Z</dcterms:created>
  <dcterms:modified xsi:type="dcterms:W3CDTF">2021-09-27T15:02:07Z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0x0101005DB8AC9D4923824D88A70ED925680C9F</vt:lpwstr>
  </property>
</Properties>
</file>